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58" r:id="rId2"/>
    <p:sldId id="395" r:id="rId3"/>
    <p:sldId id="396" r:id="rId4"/>
    <p:sldId id="397" r:id="rId5"/>
    <p:sldId id="402" r:id="rId6"/>
    <p:sldId id="281" r:id="rId7"/>
    <p:sldId id="283" r:id="rId8"/>
    <p:sldId id="299" r:id="rId9"/>
    <p:sldId id="341" r:id="rId10"/>
    <p:sldId id="301" r:id="rId11"/>
    <p:sldId id="284" r:id="rId12"/>
    <p:sldId id="285" r:id="rId13"/>
    <p:sldId id="337" r:id="rId14"/>
    <p:sldId id="302" r:id="rId15"/>
    <p:sldId id="286" r:id="rId16"/>
    <p:sldId id="288" r:id="rId17"/>
    <p:sldId id="290" r:id="rId18"/>
    <p:sldId id="289" r:id="rId19"/>
    <p:sldId id="291" r:id="rId20"/>
    <p:sldId id="303" r:id="rId21"/>
    <p:sldId id="305" r:id="rId22"/>
    <p:sldId id="307" r:id="rId23"/>
    <p:sldId id="308" r:id="rId24"/>
    <p:sldId id="309" r:id="rId25"/>
    <p:sldId id="310" r:id="rId26"/>
    <p:sldId id="311" r:id="rId27"/>
    <p:sldId id="312" r:id="rId28"/>
    <p:sldId id="313" r:id="rId29"/>
    <p:sldId id="293" r:id="rId30"/>
    <p:sldId id="292" r:id="rId31"/>
    <p:sldId id="295" r:id="rId32"/>
    <p:sldId id="314" r:id="rId33"/>
    <p:sldId id="315" r:id="rId34"/>
    <p:sldId id="316" r:id="rId35"/>
    <p:sldId id="336" r:id="rId36"/>
    <p:sldId id="317" r:id="rId37"/>
    <p:sldId id="389" r:id="rId38"/>
    <p:sldId id="318" r:id="rId39"/>
    <p:sldId id="390" r:id="rId40"/>
    <p:sldId id="326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296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6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426297C-454E-41EE-9B8C-DBEC39190DD5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76926DB-8D69-4BF4-9B0A-C4A52344803E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Карбонильные соединения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77A23124-B58D-4ED4-9AA6-CC04E5C28DD9}" type="parTrans" cxnId="{9C5EB308-DD5A-404C-A8B1-2A24DF726CF4}">
      <dgm:prSet/>
      <dgm:spPr/>
      <dgm:t>
        <a:bodyPr/>
        <a:lstStyle/>
        <a:p>
          <a:endParaRPr lang="ru-RU"/>
        </a:p>
      </dgm:t>
    </dgm:pt>
    <dgm:pt modelId="{70CC03CB-BE62-4692-A204-A6A5EC391544}" type="sibTrans" cxnId="{9C5EB308-DD5A-404C-A8B1-2A24DF726CF4}">
      <dgm:prSet/>
      <dgm:spPr/>
      <dgm:t>
        <a:bodyPr/>
        <a:lstStyle/>
        <a:p>
          <a:endParaRPr lang="ru-RU"/>
        </a:p>
      </dgm:t>
    </dgm:pt>
    <dgm:pt modelId="{FB15C117-C36A-47B5-B9DD-E95CC102B2BF}">
      <dgm:prSet phldrT="[Текст]"/>
      <dgm:spPr/>
      <dgm:t>
        <a:bodyPr/>
        <a:lstStyle/>
        <a:p>
          <a:r>
            <a:rPr lang="ru-RU" u="sng" dirty="0" err="1" smtClean="0">
              <a:latin typeface="Times New Roman" pitchFamily="18" charset="0"/>
              <a:cs typeface="Times New Roman" pitchFamily="18" charset="0"/>
            </a:rPr>
            <a:t>Глиоксаль</a:t>
          </a:r>
          <a:endParaRPr lang="ru-RU" u="sng" dirty="0" smtClean="0">
            <a:latin typeface="Times New Roman" pitchFamily="18" charset="0"/>
            <a:cs typeface="Times New Roman" pitchFamily="18" charset="0"/>
          </a:endParaRPr>
        </a:p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мутагенные свойства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4D77FB7A-FF74-4EDD-89D5-C3313B3CA54F}" type="parTrans" cxnId="{95D9995E-058B-46D4-A0E6-CF38521AD353}">
      <dgm:prSet/>
      <dgm:spPr/>
      <dgm:t>
        <a:bodyPr/>
        <a:lstStyle/>
        <a:p>
          <a:endParaRPr lang="ru-RU"/>
        </a:p>
      </dgm:t>
    </dgm:pt>
    <dgm:pt modelId="{5DD722B1-592F-4B24-95D5-28E35F716434}" type="sibTrans" cxnId="{95D9995E-058B-46D4-A0E6-CF38521AD353}">
      <dgm:prSet/>
      <dgm:spPr/>
      <dgm:t>
        <a:bodyPr/>
        <a:lstStyle/>
        <a:p>
          <a:endParaRPr lang="ru-RU"/>
        </a:p>
      </dgm:t>
    </dgm:pt>
    <dgm:pt modelId="{5A2344AE-9FE6-405F-98BD-9B55DF97967A}">
      <dgm:prSet phldrT="[Текст]"/>
      <dgm:spPr/>
      <dgm:t>
        <a:bodyPr/>
        <a:lstStyle/>
        <a:p>
          <a:r>
            <a:rPr lang="ru-RU" u="sng" dirty="0" smtClean="0">
              <a:latin typeface="Times New Roman" pitchFamily="18" charset="0"/>
              <a:cs typeface="Times New Roman" pitchFamily="18" charset="0"/>
            </a:rPr>
            <a:t>Ацетальдегид</a:t>
          </a:r>
        </a:p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потенциальный канцероген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5FFCE5C8-3DEE-4F1F-BBEC-114CFF968601}" type="parTrans" cxnId="{CAB94FE8-0D8D-4F8B-9E5C-D151FA02B9AE}">
      <dgm:prSet/>
      <dgm:spPr/>
      <dgm:t>
        <a:bodyPr/>
        <a:lstStyle/>
        <a:p>
          <a:endParaRPr lang="ru-RU"/>
        </a:p>
      </dgm:t>
    </dgm:pt>
    <dgm:pt modelId="{1195C916-5880-483C-8AAA-5739B6D04237}" type="sibTrans" cxnId="{CAB94FE8-0D8D-4F8B-9E5C-D151FA02B9AE}">
      <dgm:prSet/>
      <dgm:spPr/>
      <dgm:t>
        <a:bodyPr/>
        <a:lstStyle/>
        <a:p>
          <a:endParaRPr lang="ru-RU"/>
        </a:p>
      </dgm:t>
    </dgm:pt>
    <dgm:pt modelId="{92E8EFAB-480D-40F9-A801-DCFE9259E7F4}">
      <dgm:prSet phldrT="[Текст]"/>
      <dgm:spPr/>
      <dgm:t>
        <a:bodyPr/>
        <a:lstStyle/>
        <a:p>
          <a:r>
            <a:rPr lang="ru-RU" u="sng" dirty="0" smtClean="0">
              <a:latin typeface="Times New Roman" pitchFamily="18" charset="0"/>
              <a:cs typeface="Times New Roman" pitchFamily="18" charset="0"/>
            </a:rPr>
            <a:t>Акролеин</a:t>
          </a:r>
        </a:p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сильный раздражитель дыхательных путей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E5FE8E6E-2AFB-43E1-81CE-2636F04950E5}" type="parTrans" cxnId="{760D38BC-CD4E-40FF-A038-69DB696FC4D0}">
      <dgm:prSet/>
      <dgm:spPr/>
      <dgm:t>
        <a:bodyPr/>
        <a:lstStyle/>
        <a:p>
          <a:endParaRPr lang="ru-RU"/>
        </a:p>
      </dgm:t>
    </dgm:pt>
    <dgm:pt modelId="{945FDD67-D621-43C5-B0A0-1BABB1484F96}" type="sibTrans" cxnId="{760D38BC-CD4E-40FF-A038-69DB696FC4D0}">
      <dgm:prSet/>
      <dgm:spPr/>
      <dgm:t>
        <a:bodyPr/>
        <a:lstStyle/>
        <a:p>
          <a:endParaRPr lang="ru-RU"/>
        </a:p>
      </dgm:t>
    </dgm:pt>
    <dgm:pt modelId="{C6361BC9-E4F4-4F40-A8EC-3AE8D663A45B}" type="pres">
      <dgm:prSet presAssocID="{7426297C-454E-41EE-9B8C-DBEC39190DD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9BE8CB-C858-45DB-A6C4-A9B9D162677E}" type="pres">
      <dgm:prSet presAssocID="{176926DB-8D69-4BF4-9B0A-C4A52344803E}" presName="roof" presStyleLbl="dkBgShp" presStyleIdx="0" presStyleCnt="2"/>
      <dgm:spPr/>
      <dgm:t>
        <a:bodyPr/>
        <a:lstStyle/>
        <a:p>
          <a:endParaRPr lang="ru-RU"/>
        </a:p>
      </dgm:t>
    </dgm:pt>
    <dgm:pt modelId="{D17F3B3B-139A-465D-850C-34C1FB9E215D}" type="pres">
      <dgm:prSet presAssocID="{176926DB-8D69-4BF4-9B0A-C4A52344803E}" presName="pillars" presStyleCnt="0"/>
      <dgm:spPr/>
    </dgm:pt>
    <dgm:pt modelId="{56276F7A-C401-4DF3-94F4-1239E9C5234C}" type="pres">
      <dgm:prSet presAssocID="{176926DB-8D69-4BF4-9B0A-C4A52344803E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F052F9-E568-434B-B49A-2494AC245B54}" type="pres">
      <dgm:prSet presAssocID="{5A2344AE-9FE6-405F-98BD-9B55DF97967A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0B4701-99A3-4E9D-B0C4-806C8629D457}" type="pres">
      <dgm:prSet presAssocID="{92E8EFAB-480D-40F9-A801-DCFE9259E7F4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D093E6-F7FF-460F-8DE0-E16ED2365800}" type="pres">
      <dgm:prSet presAssocID="{176926DB-8D69-4BF4-9B0A-C4A52344803E}" presName="base" presStyleLbl="dkBgShp" presStyleIdx="1" presStyleCnt="2"/>
      <dgm:spPr/>
    </dgm:pt>
  </dgm:ptLst>
  <dgm:cxnLst>
    <dgm:cxn modelId="{760D38BC-CD4E-40FF-A038-69DB696FC4D0}" srcId="{176926DB-8D69-4BF4-9B0A-C4A52344803E}" destId="{92E8EFAB-480D-40F9-A801-DCFE9259E7F4}" srcOrd="2" destOrd="0" parTransId="{E5FE8E6E-2AFB-43E1-81CE-2636F04950E5}" sibTransId="{945FDD67-D621-43C5-B0A0-1BABB1484F96}"/>
    <dgm:cxn modelId="{31D55A69-202B-4452-A95D-3DCD555D4C6A}" type="presOf" srcId="{92E8EFAB-480D-40F9-A801-DCFE9259E7F4}" destId="{370B4701-99A3-4E9D-B0C4-806C8629D457}" srcOrd="0" destOrd="0" presId="urn:microsoft.com/office/officeart/2005/8/layout/hList3"/>
    <dgm:cxn modelId="{3C3A05F1-DD54-4B9F-997F-B851198D9F46}" type="presOf" srcId="{7426297C-454E-41EE-9B8C-DBEC39190DD5}" destId="{C6361BC9-E4F4-4F40-A8EC-3AE8D663A45B}" srcOrd="0" destOrd="0" presId="urn:microsoft.com/office/officeart/2005/8/layout/hList3"/>
    <dgm:cxn modelId="{3703318E-E329-4230-BCCE-5D3E54723D4A}" type="presOf" srcId="{FB15C117-C36A-47B5-B9DD-E95CC102B2BF}" destId="{56276F7A-C401-4DF3-94F4-1239E9C5234C}" srcOrd="0" destOrd="0" presId="urn:microsoft.com/office/officeart/2005/8/layout/hList3"/>
    <dgm:cxn modelId="{036767E8-E0FD-4420-82D5-AD5E420AA673}" type="presOf" srcId="{176926DB-8D69-4BF4-9B0A-C4A52344803E}" destId="{3A9BE8CB-C858-45DB-A6C4-A9B9D162677E}" srcOrd="0" destOrd="0" presId="urn:microsoft.com/office/officeart/2005/8/layout/hList3"/>
    <dgm:cxn modelId="{9C5EB308-DD5A-404C-A8B1-2A24DF726CF4}" srcId="{7426297C-454E-41EE-9B8C-DBEC39190DD5}" destId="{176926DB-8D69-4BF4-9B0A-C4A52344803E}" srcOrd="0" destOrd="0" parTransId="{77A23124-B58D-4ED4-9AA6-CC04E5C28DD9}" sibTransId="{70CC03CB-BE62-4692-A204-A6A5EC391544}"/>
    <dgm:cxn modelId="{95D9995E-058B-46D4-A0E6-CF38521AD353}" srcId="{176926DB-8D69-4BF4-9B0A-C4A52344803E}" destId="{FB15C117-C36A-47B5-B9DD-E95CC102B2BF}" srcOrd="0" destOrd="0" parTransId="{4D77FB7A-FF74-4EDD-89D5-C3313B3CA54F}" sibTransId="{5DD722B1-592F-4B24-95D5-28E35F716434}"/>
    <dgm:cxn modelId="{CAB94FE8-0D8D-4F8B-9E5C-D151FA02B9AE}" srcId="{176926DB-8D69-4BF4-9B0A-C4A52344803E}" destId="{5A2344AE-9FE6-405F-98BD-9B55DF97967A}" srcOrd="1" destOrd="0" parTransId="{5FFCE5C8-3DEE-4F1F-BBEC-114CFF968601}" sibTransId="{1195C916-5880-483C-8AAA-5739B6D04237}"/>
    <dgm:cxn modelId="{3540851F-130C-470B-8791-33EC32F32F3E}" type="presOf" srcId="{5A2344AE-9FE6-405F-98BD-9B55DF97967A}" destId="{A3F052F9-E568-434B-B49A-2494AC245B54}" srcOrd="0" destOrd="0" presId="urn:microsoft.com/office/officeart/2005/8/layout/hList3"/>
    <dgm:cxn modelId="{909BCED5-08F9-49BC-B204-A19EED4D9CE5}" type="presParOf" srcId="{C6361BC9-E4F4-4F40-A8EC-3AE8D663A45B}" destId="{3A9BE8CB-C858-45DB-A6C4-A9B9D162677E}" srcOrd="0" destOrd="0" presId="urn:microsoft.com/office/officeart/2005/8/layout/hList3"/>
    <dgm:cxn modelId="{2A7D946B-054C-471C-8E56-5CF46ABD7CC7}" type="presParOf" srcId="{C6361BC9-E4F4-4F40-A8EC-3AE8D663A45B}" destId="{D17F3B3B-139A-465D-850C-34C1FB9E215D}" srcOrd="1" destOrd="0" presId="urn:microsoft.com/office/officeart/2005/8/layout/hList3"/>
    <dgm:cxn modelId="{588D6F0A-D45A-40AC-84C5-B73218C277D0}" type="presParOf" srcId="{D17F3B3B-139A-465D-850C-34C1FB9E215D}" destId="{56276F7A-C401-4DF3-94F4-1239E9C5234C}" srcOrd="0" destOrd="0" presId="urn:microsoft.com/office/officeart/2005/8/layout/hList3"/>
    <dgm:cxn modelId="{4EDF593B-2201-4ACC-8EC5-8DB6B6C36DF7}" type="presParOf" srcId="{D17F3B3B-139A-465D-850C-34C1FB9E215D}" destId="{A3F052F9-E568-434B-B49A-2494AC245B54}" srcOrd="1" destOrd="0" presId="urn:microsoft.com/office/officeart/2005/8/layout/hList3"/>
    <dgm:cxn modelId="{6571E37F-2BA0-4F50-8A94-62FDE6E49841}" type="presParOf" srcId="{D17F3B3B-139A-465D-850C-34C1FB9E215D}" destId="{370B4701-99A3-4E9D-B0C4-806C8629D457}" srcOrd="2" destOrd="0" presId="urn:microsoft.com/office/officeart/2005/8/layout/hList3"/>
    <dgm:cxn modelId="{FB4FFA91-4188-4FBD-9C5D-0FE74BDC77D8}" type="presParOf" srcId="{C6361BC9-E4F4-4F40-A8EC-3AE8D663A45B}" destId="{ACD093E6-F7FF-460F-8DE0-E16ED236580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A9BE8CB-C858-45DB-A6C4-A9B9D162677E}">
      <dsp:nvSpPr>
        <dsp:cNvPr id="0" name=""/>
        <dsp:cNvSpPr/>
      </dsp:nvSpPr>
      <dsp:spPr>
        <a:xfrm>
          <a:off x="0" y="0"/>
          <a:ext cx="8229600" cy="135778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1930" tIns="201930" rIns="201930" bIns="201930" numCol="1" spcCol="1270" anchor="ctr" anchorCtr="0">
          <a:noAutofit/>
        </a:bodyPr>
        <a:lstStyle/>
        <a:p>
          <a:pPr lvl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300" kern="1200" dirty="0" smtClean="0">
              <a:latin typeface="Times New Roman" pitchFamily="18" charset="0"/>
              <a:cs typeface="Times New Roman" pitchFamily="18" charset="0"/>
            </a:rPr>
            <a:t>Карбонильные соединения</a:t>
          </a:r>
          <a:endParaRPr lang="ru-RU" sz="53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0" y="0"/>
        <a:ext cx="8229600" cy="1357788"/>
      </dsp:txXfrm>
    </dsp:sp>
    <dsp:sp modelId="{56276F7A-C401-4DF3-94F4-1239E9C5234C}">
      <dsp:nvSpPr>
        <dsp:cNvPr id="0" name=""/>
        <dsp:cNvSpPr/>
      </dsp:nvSpPr>
      <dsp:spPr>
        <a:xfrm>
          <a:off x="4018" y="1357788"/>
          <a:ext cx="2740521" cy="28513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u="sng" kern="1200" dirty="0" err="1" smtClean="0">
              <a:latin typeface="Times New Roman" pitchFamily="18" charset="0"/>
              <a:cs typeface="Times New Roman" pitchFamily="18" charset="0"/>
            </a:rPr>
            <a:t>Глиоксаль</a:t>
          </a:r>
          <a:endParaRPr lang="ru-RU" sz="2900" u="sng" kern="1200" dirty="0" smtClean="0">
            <a:latin typeface="Times New Roman" pitchFamily="18" charset="0"/>
            <a:cs typeface="Times New Roman" pitchFamily="18" charset="0"/>
          </a:endParaRP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imes New Roman" pitchFamily="18" charset="0"/>
              <a:cs typeface="Times New Roman" pitchFamily="18" charset="0"/>
            </a:rPr>
            <a:t>мутагенные свойства</a:t>
          </a:r>
          <a:endParaRPr lang="ru-RU" sz="2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18" y="1357788"/>
        <a:ext cx="2740521" cy="2851356"/>
      </dsp:txXfrm>
    </dsp:sp>
    <dsp:sp modelId="{A3F052F9-E568-434B-B49A-2494AC245B54}">
      <dsp:nvSpPr>
        <dsp:cNvPr id="0" name=""/>
        <dsp:cNvSpPr/>
      </dsp:nvSpPr>
      <dsp:spPr>
        <a:xfrm>
          <a:off x="2744539" y="1357788"/>
          <a:ext cx="2740521" cy="28513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u="sng" kern="1200" dirty="0" smtClean="0">
              <a:latin typeface="Times New Roman" pitchFamily="18" charset="0"/>
              <a:cs typeface="Times New Roman" pitchFamily="18" charset="0"/>
            </a:rPr>
            <a:t>Ацетальдегид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imes New Roman" pitchFamily="18" charset="0"/>
              <a:cs typeface="Times New Roman" pitchFamily="18" charset="0"/>
            </a:rPr>
            <a:t>потенциальный канцероген</a:t>
          </a:r>
          <a:endParaRPr lang="ru-RU" sz="2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44539" y="1357788"/>
        <a:ext cx="2740521" cy="2851356"/>
      </dsp:txXfrm>
    </dsp:sp>
    <dsp:sp modelId="{370B4701-99A3-4E9D-B0C4-806C8629D457}">
      <dsp:nvSpPr>
        <dsp:cNvPr id="0" name=""/>
        <dsp:cNvSpPr/>
      </dsp:nvSpPr>
      <dsp:spPr>
        <a:xfrm>
          <a:off x="5485060" y="1357788"/>
          <a:ext cx="2740521" cy="28513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u="sng" kern="1200" dirty="0" smtClean="0">
              <a:latin typeface="Times New Roman" pitchFamily="18" charset="0"/>
              <a:cs typeface="Times New Roman" pitchFamily="18" charset="0"/>
            </a:rPr>
            <a:t>Акролеин</a:t>
          </a:r>
        </a:p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900" kern="1200" dirty="0" smtClean="0">
              <a:latin typeface="Times New Roman" pitchFamily="18" charset="0"/>
              <a:cs typeface="Times New Roman" pitchFamily="18" charset="0"/>
            </a:rPr>
            <a:t>сильный раздражитель дыхательных путей</a:t>
          </a:r>
          <a:endParaRPr lang="ru-RU" sz="29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485060" y="1357788"/>
        <a:ext cx="2740521" cy="2851356"/>
      </dsp:txXfrm>
    </dsp:sp>
    <dsp:sp modelId="{ACD093E6-F7FF-460F-8DE0-E16ED2365800}">
      <dsp:nvSpPr>
        <dsp:cNvPr id="0" name=""/>
        <dsp:cNvSpPr/>
      </dsp:nvSpPr>
      <dsp:spPr>
        <a:xfrm>
          <a:off x="0" y="4209145"/>
          <a:ext cx="8229600" cy="31681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DA61C-D27C-44D7-983B-3811B5858AFB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DAD233-CFC0-4B32-8B70-1D5CA4D5C9A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3238F1-6223-4B8D-A173-767DFE7A6EA5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68611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95325"/>
            <a:ext cx="4572000" cy="3429000"/>
          </a:xfrm>
          <a:ln/>
        </p:spPr>
      </p:sp>
      <p:sp>
        <p:nvSpPr>
          <p:cNvPr id="6861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wrap="none" lIns="0" tIns="0" rIns="0" bIns="0" anchor="ctr"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B4DD38-9B50-4675-BA27-BA8F4D6737EA}" type="slidenum">
              <a:rPr lang="ru-RU" smtClean="0"/>
              <a:pPr/>
              <a:t>29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F07A4-B0A0-441B-93F5-7D6D6A0A3C5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2BFC99-56BF-4AA1-A087-CC31F758C36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B9113-9FA3-49B7-8153-A74B73D2AB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A23F86-671B-4809-9FF2-8EF6924FA3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png"/><Relationship Id="rId4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5.jpeg"/><Relationship Id="rId5" Type="http://schemas.openxmlformats.org/officeDocument/2006/relationships/image" Target="../media/image8.png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8.png"/><Relationship Id="rId4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7.jpe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2.png"/><Relationship Id="rId5" Type="http://schemas.openxmlformats.org/officeDocument/2006/relationships/image" Target="../media/image8.png"/><Relationship Id="rId4" Type="http://schemas.openxmlformats.org/officeDocument/2006/relationships/image" Target="../media/image6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6.jpeg"/><Relationship Id="rId7" Type="http://schemas.openxmlformats.org/officeDocument/2006/relationships/image" Target="../media/image79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8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4.jpeg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5" Type="http://schemas.openxmlformats.org/officeDocument/2006/relationships/image" Target="../media/image8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t="9392" r="391" b="15469"/>
          <a:stretch>
            <a:fillRect/>
          </a:stretch>
        </p:blipFill>
        <p:spPr bwMode="auto">
          <a:xfrm>
            <a:off x="0" y="0"/>
            <a:ext cx="9144000" cy="47974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169863" y="4797425"/>
            <a:ext cx="8963025" cy="9366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anchor="ctr"/>
          <a:lstStyle/>
          <a:p>
            <a:pPr defTabSz="449263">
              <a:buFontTx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altLang="ru-RU" sz="2800" b="1">
              <a:cs typeface="Arial" pitchFamily="34" charset="0"/>
            </a:endParaRP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228600" y="5877272"/>
            <a:ext cx="8534400" cy="9045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/>
          <a:lstStyle/>
          <a:p>
            <a:pPr algn="ctr" defTabSz="449263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1400" dirty="0">
                <a:latin typeface="Times New Roman" pitchFamily="18" charset="0"/>
              </a:rPr>
              <a:t>Заведующий детским отделением БУЗ ВО «ВО ПНД №1», врач психиатр высшей категории, руководитель АНО «Центр информационной безопасности в сети Интернет «Защита»» </a:t>
            </a:r>
          </a:p>
          <a:p>
            <a:pPr algn="ctr" defTabSz="449263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ru-RU" altLang="ru-RU" sz="1400" dirty="0">
                <a:latin typeface="Times New Roman" pitchFamily="18" charset="0"/>
              </a:rPr>
              <a:t>Юрий </a:t>
            </a:r>
            <a:r>
              <a:rPr lang="ru-RU" altLang="ru-RU" sz="1400" dirty="0" smtClean="0">
                <a:latin typeface="Times New Roman" pitchFamily="18" charset="0"/>
              </a:rPr>
              <a:t>Афанасьев</a:t>
            </a:r>
          </a:p>
          <a:p>
            <a:pPr algn="ctr" defTabSz="449263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altLang="ru-RU" sz="1400" dirty="0" smtClean="0">
              <a:latin typeface="Times New Roman" pitchFamily="18" charset="0"/>
            </a:endParaRPr>
          </a:p>
          <a:p>
            <a:pPr algn="ctr" defTabSz="449263">
              <a:spcBef>
                <a:spcPts val="5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ru-RU" altLang="ru-RU" sz="1400" dirty="0">
              <a:latin typeface="Times New Roman" pitchFamily="18" charset="0"/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0" y="4725144"/>
            <a:ext cx="9144000" cy="1158866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>
              <a:buClr>
                <a:srgbClr val="000000"/>
              </a:buClr>
              <a:buSzPct val="100000"/>
            </a:pPr>
            <a:endParaRPr lang="ru-RU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buClr>
                <a:srgbClr val="000000"/>
              </a:buClr>
              <a:buSzPct val="100000"/>
            </a:pPr>
            <a:r>
              <a:rPr lang="ru-RU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Современные аспекты профилактики потребления несовершеннолетними </a:t>
            </a:r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никотино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</a:p>
          <a:p>
            <a:pPr algn="ctr" eaLnBrk="0" hangingPunct="0">
              <a:buClr>
                <a:srgbClr val="000000"/>
              </a:buClr>
              <a:buSzPct val="100000"/>
            </a:pP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спиртосодержащей продукции, ПАВ в цифровом мире»</a:t>
            </a:r>
            <a:endParaRPr lang="ru-RU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ru-RU" altLang="ru-RU" sz="28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3" name="Picture 3" descr="C:\Users\Юрий\Desktop\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548680"/>
            <a:ext cx="1008112" cy="882098"/>
          </a:xfrm>
          <a:prstGeom prst="rect">
            <a:avLst/>
          </a:prstGeom>
          <a:noFill/>
        </p:spPr>
      </p:pic>
      <p:pic>
        <p:nvPicPr>
          <p:cNvPr id="4" name="Picture 4" descr="C:\Users\Юрий\Desktop\6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3638771"/>
            <a:ext cx="936104" cy="1017383"/>
          </a:xfrm>
          <a:prstGeom prst="rect">
            <a:avLst/>
          </a:prstGeom>
          <a:noFill/>
        </p:spPr>
      </p:pic>
      <p:pic>
        <p:nvPicPr>
          <p:cNvPr id="5" name="Picture 5" descr="C:\Users\Юрий\Desktop\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548680"/>
            <a:ext cx="864096" cy="864096"/>
          </a:xfrm>
          <a:prstGeom prst="rect">
            <a:avLst/>
          </a:prstGeom>
          <a:noFill/>
        </p:spPr>
      </p:pic>
      <p:pic>
        <p:nvPicPr>
          <p:cNvPr id="2054" name="Picture 6" descr="C:\Users\Юрий\Desktop\tiktok_PNG19_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2636912"/>
            <a:ext cx="975687" cy="979686"/>
          </a:xfrm>
          <a:prstGeom prst="rect">
            <a:avLst/>
          </a:prstGeom>
          <a:noFill/>
        </p:spPr>
      </p:pic>
      <p:pic>
        <p:nvPicPr>
          <p:cNvPr id="11" name="Picture 2" descr="C:\Users\Врач\Desktop\RARS_18+.sv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72400" y="116632"/>
            <a:ext cx="785120" cy="785120"/>
          </a:xfrm>
          <a:prstGeom prst="rect">
            <a:avLst/>
          </a:prstGeom>
          <a:noFill/>
        </p:spPr>
      </p:pic>
      <p:pic>
        <p:nvPicPr>
          <p:cNvPr id="12" name="Содержимое 7" descr="BhRU-7Xx9bg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2564904"/>
            <a:ext cx="4572000" cy="227507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956376" cy="1052736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pPr eaLnBrk="0" hangingPunct="0">
              <a:buClr>
                <a:srgbClr val="000000"/>
              </a:buClr>
              <a:buSzPct val="100000"/>
            </a:pP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Федеральный закон "Об охране здоровья граждан от воздействия окружающего</a:t>
            </a:r>
            <a:b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табачного дыма и последствий потребления табака" от 23.02.2013 N 15-ФЗ</a:t>
            </a:r>
            <a:endParaRPr lang="ru-RU" altLang="ru-RU" sz="16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7" name="Содержимое 16"/>
          <p:cNvSpPr>
            <a:spLocks noGrp="1"/>
          </p:cNvSpPr>
          <p:nvPr>
            <p:ph idx="1"/>
          </p:nvPr>
        </p:nvSpPr>
        <p:spPr>
          <a:xfrm>
            <a:off x="179512" y="1268760"/>
            <a:ext cx="8784976" cy="5328592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Статья 2. Основные понятия, используемые в настоящем Федеральном законе</a:t>
            </a:r>
            <a:endParaRPr lang="ru-RU" sz="3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1. Для целей настоящего Федерального закона используются следующие основные понятия:</a:t>
            </a: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 курение табака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- использование табачных изделий в целях 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вдыхания дыма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, возникающего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от их 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тления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потребление табака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- курение табака, сосание, жевание, нюхание табачных изделий;</a:t>
            </a: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табачные изделия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- продукты, полностью или частично изготовленные из 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табачного листа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в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качестве сырьевого материала, приготовленного таким образом, чтобы использовать для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курения, сосания, жевания или нюханья;</a:t>
            </a:r>
          </a:p>
          <a:p>
            <a:pPr>
              <a:buNone/>
            </a:pPr>
            <a:endParaRPr lang="ru-RU" sz="34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Статья 20. Запрет продажи табачной продукции несовершеннолетним и</a:t>
            </a: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несовершеннолетними, потребления табака несовершеннолетними, а также вовлечения</a:t>
            </a:r>
          </a:p>
          <a:p>
            <a:pPr>
              <a:buNone/>
            </a:pP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детей в процесс потребления табака.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Запрещаются продажа табачной продукции несовершеннолетним и несовершеннолетними,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вовлечение детей в процесс потребления табака путем покупки для них либо передачи им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табачных изделий или табачной продукции, предложения, требования употребить табачные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изделия или табачную продукцию </a:t>
            </a:r>
            <a:r>
              <a:rPr lang="ru-RU" sz="3400" b="1" dirty="0" smtClean="0">
                <a:latin typeface="Times New Roman" pitchFamily="18" charset="0"/>
                <a:cs typeface="Times New Roman" pitchFamily="18" charset="0"/>
              </a:rPr>
              <a:t>любым способом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Не допускается потребление табака несовершеннолетними.</a:t>
            </a:r>
          </a:p>
          <a:p>
            <a:endParaRPr lang="ru-RU" dirty="0"/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-1"/>
            <a:ext cx="1112368" cy="107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8393438_xxl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124744"/>
            <a:ext cx="3780420" cy="2520280"/>
          </a:xfrm>
        </p:spPr>
      </p:pic>
      <p:pic>
        <p:nvPicPr>
          <p:cNvPr id="10" name="Содержимое 9" descr="bbb82515-71b1-5383-a7ab-dd5e1e3b2741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124744"/>
            <a:ext cx="3648406" cy="2736304"/>
          </a:xfrm>
        </p:spPr>
      </p:pic>
      <p:pic>
        <p:nvPicPr>
          <p:cNvPr id="11" name="Содержимое 10" descr="rak-lyogkix1_lg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3419872" y="3789040"/>
            <a:ext cx="2376264" cy="2842606"/>
          </a:xfrm>
        </p:spPr>
      </p:pic>
      <p:sp>
        <p:nvSpPr>
          <p:cNvPr id="7" name="Rectangle 4"/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0" y="0"/>
            <a:ext cx="7884368" cy="1052736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pPr eaLnBrk="0" hangingPunct="0">
              <a:buClr>
                <a:srgbClr val="000000"/>
              </a:buClr>
              <a:buSzPct val="100000"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Такое возможно?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-1"/>
            <a:ext cx="1112368" cy="107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Содержимое 1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7956376" cy="1052736"/>
          </a:xfrm>
          <a:prstGeom prst="rect">
            <a:avLst/>
          </a:prstGeom>
          <a:solidFill>
            <a:srgbClr val="31A3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normAutofit/>
          </a:bodyPr>
          <a:lstStyle/>
          <a:p>
            <a:pPr>
              <a:buClr>
                <a:srgbClr val="000000"/>
              </a:buClr>
              <a:defRPr/>
            </a:pP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Бестабачная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никотинсодержащая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смесь или пак,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пэк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жвачка, варенье, зубочистки, конфеты (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снюсы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13" descr="snu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196752"/>
            <a:ext cx="3456384" cy="2595362"/>
          </a:xfrm>
        </p:spPr>
      </p:pic>
      <p:pic>
        <p:nvPicPr>
          <p:cNvPr id="10" name="Picture 18" descr="image_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196752"/>
            <a:ext cx="3544063" cy="2592288"/>
          </a:xfrm>
        </p:spPr>
      </p:pic>
      <p:pic>
        <p:nvPicPr>
          <p:cNvPr id="8" name="Рисунок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-30163"/>
            <a:ext cx="1116012" cy="107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Содержимое 15" descr="86219_img-20180213-001610.jpg"/>
          <p:cNvPicPr>
            <a:picLocks noGrp="1" noChangeAspect="1"/>
          </p:cNvPicPr>
          <p:nvPr>
            <p:ph sz="quarter" idx="3"/>
          </p:nvPr>
        </p:nvPicPr>
        <p:blipFill>
          <a:blip r:embed="rId5" cstate="print"/>
          <a:stretch>
            <a:fillRect/>
          </a:stretch>
        </p:blipFill>
        <p:spPr>
          <a:xfrm>
            <a:off x="611559" y="3933056"/>
            <a:ext cx="3516655" cy="2448272"/>
          </a:xfrm>
        </p:spPr>
      </p:pic>
      <p:pic>
        <p:nvPicPr>
          <p:cNvPr id="18" name="Содержимое 17" descr="-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4860032" y="3938588"/>
            <a:ext cx="3616681" cy="24087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Grp="1" noChangeArrowheads="1"/>
          </p:cNvSpPr>
          <p:nvPr>
            <p:ph type="body" sz="half" idx="2"/>
          </p:nvPr>
        </p:nvSpPr>
        <p:spPr>
          <a:xfrm>
            <a:off x="4648200" y="1219200"/>
            <a:ext cx="4343400" cy="5410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1400" dirty="0" smtClean="0"/>
              <a:t>Чем </a:t>
            </a:r>
            <a:r>
              <a:rPr lang="ru-RU" sz="1400" dirty="0" err="1" smtClean="0"/>
              <a:t>Jam</a:t>
            </a:r>
            <a:r>
              <a:rPr lang="ru-RU" sz="1400" dirty="0" smtClean="0"/>
              <a:t> </a:t>
            </a:r>
            <a:r>
              <a:rPr lang="ru-RU" sz="1400" dirty="0" err="1" smtClean="0"/>
              <a:t>Snus</a:t>
            </a:r>
            <a:r>
              <a:rPr lang="ru-RU" sz="1400" dirty="0" smtClean="0"/>
              <a:t> лучше обычного </a:t>
            </a:r>
            <a:r>
              <a:rPr lang="ru-RU" sz="1400" dirty="0" err="1" smtClean="0"/>
              <a:t>снюса</a:t>
            </a:r>
            <a:r>
              <a:rPr lang="ru-RU" sz="1400" dirty="0" smtClean="0"/>
              <a:t> ?</a:t>
            </a:r>
          </a:p>
          <a:p>
            <a:pPr>
              <a:lnSpc>
                <a:spcPct val="80000"/>
              </a:lnSpc>
            </a:pPr>
            <a:r>
              <a:rPr lang="ru-RU" sz="1400" dirty="0" err="1" smtClean="0"/>
              <a:t>Jam</a:t>
            </a:r>
            <a:r>
              <a:rPr lang="ru-RU" sz="1400" dirty="0" smtClean="0"/>
              <a:t> абсолютно легален , в то время когда обычный </a:t>
            </a:r>
            <a:r>
              <a:rPr lang="ru-RU" sz="1400" dirty="0" err="1" smtClean="0"/>
              <a:t>снюс</a:t>
            </a:r>
            <a:r>
              <a:rPr lang="ru-RU" sz="1400" dirty="0" smtClean="0"/>
              <a:t> запрещен в РФ.</a:t>
            </a:r>
          </a:p>
          <a:p>
            <a:pPr>
              <a:lnSpc>
                <a:spcPct val="80000"/>
              </a:lnSpc>
            </a:pPr>
            <a:r>
              <a:rPr lang="ru-RU" sz="1400" dirty="0" smtClean="0"/>
              <a:t>Из-за отсутствия табака и применения яблок </a:t>
            </a:r>
            <a:r>
              <a:rPr lang="ru-RU" sz="1400" dirty="0" err="1" smtClean="0"/>
              <a:t>Jam</a:t>
            </a:r>
            <a:r>
              <a:rPr lang="ru-RU" sz="1400" dirty="0" smtClean="0"/>
              <a:t> на 98% безопаснее табачных изделий .</a:t>
            </a:r>
          </a:p>
          <a:p>
            <a:pPr>
              <a:lnSpc>
                <a:spcPct val="80000"/>
              </a:lnSpc>
            </a:pPr>
            <a:r>
              <a:rPr lang="ru-RU" sz="1400" dirty="0" smtClean="0"/>
              <a:t>В нем содержится 49мг никотина, что позволяет ощутить сильный эффект.</a:t>
            </a:r>
          </a:p>
          <a:p>
            <a:pPr>
              <a:lnSpc>
                <a:spcPct val="80000"/>
              </a:lnSpc>
            </a:pPr>
            <a:r>
              <a:rPr lang="ru-RU" sz="1400" dirty="0" smtClean="0"/>
              <a:t>В </a:t>
            </a:r>
            <a:r>
              <a:rPr lang="ru-RU" sz="1400" dirty="0" err="1" smtClean="0"/>
              <a:t>Jam</a:t>
            </a:r>
            <a:r>
              <a:rPr lang="ru-RU" sz="1400" dirty="0" smtClean="0"/>
              <a:t> полностью отсутствует неприятный запах и вкус. С ним вы поймете , что </a:t>
            </a:r>
            <a:r>
              <a:rPr lang="ru-RU" sz="1400" dirty="0" err="1" smtClean="0"/>
              <a:t>снюс</a:t>
            </a:r>
            <a:r>
              <a:rPr lang="ru-RU" sz="1400" dirty="0" smtClean="0"/>
              <a:t> может быть вкусным.</a:t>
            </a:r>
          </a:p>
          <a:p>
            <a:pPr>
              <a:lnSpc>
                <a:spcPct val="80000"/>
              </a:lnSpc>
            </a:pPr>
            <a:r>
              <a:rPr lang="ru-RU" sz="1400" dirty="0" smtClean="0"/>
              <a:t>Доступная цена — 250р за баночку.</a:t>
            </a:r>
          </a:p>
          <a:p>
            <a:pPr>
              <a:lnSpc>
                <a:spcPct val="80000"/>
              </a:lnSpc>
            </a:pPr>
            <a:r>
              <a:rPr lang="ru-RU" sz="1400" dirty="0" smtClean="0"/>
              <a:t>Компактная и красивая упаковка , которая легко помещается в карман.</a:t>
            </a:r>
          </a:p>
          <a:p>
            <a:pPr>
              <a:lnSpc>
                <a:spcPct val="80000"/>
              </a:lnSpc>
            </a:pPr>
            <a:r>
              <a:rPr lang="ru-RU" sz="1400" dirty="0" smtClean="0"/>
              <a:t>Большой выбор вкусов !</a:t>
            </a:r>
          </a:p>
          <a:p>
            <a:pPr>
              <a:lnSpc>
                <a:spcPct val="80000"/>
              </a:lnSpc>
            </a:pPr>
            <a:r>
              <a:rPr lang="ru-RU" sz="1400" dirty="0" smtClean="0"/>
              <a:t>На данный момент жевательный табак запрещен на территории РФ, так как он наносит большой вред организму. По этому мы создали инновационный продукт «</a:t>
            </a:r>
            <a:r>
              <a:rPr lang="ru-RU" sz="1400" dirty="0" err="1" smtClean="0"/>
              <a:t>Jam</a:t>
            </a:r>
            <a:r>
              <a:rPr lang="ru-RU" sz="1400" dirty="0" smtClean="0"/>
              <a:t> </a:t>
            </a:r>
            <a:r>
              <a:rPr lang="ru-RU" sz="1400" dirty="0" err="1" smtClean="0"/>
              <a:t>snus</a:t>
            </a:r>
            <a:r>
              <a:rPr lang="ru-RU" sz="1400" dirty="0" smtClean="0"/>
              <a:t>», который снизит вред вашему организму на 98% и даст ощутить сильный </a:t>
            </a:r>
            <a:r>
              <a:rPr lang="ru-RU" sz="2000" b="1" dirty="0" smtClean="0"/>
              <a:t>«никотиновый эффект»</a:t>
            </a:r>
            <a:r>
              <a:rPr lang="ru-RU" sz="1400" dirty="0" smtClean="0"/>
              <a:t> как от </a:t>
            </a:r>
            <a:r>
              <a:rPr lang="ru-RU" sz="1400" dirty="0" err="1" smtClean="0"/>
              <a:t>снюса</a:t>
            </a:r>
            <a:r>
              <a:rPr lang="ru-RU" sz="1400" dirty="0" smtClean="0"/>
              <a:t> </a:t>
            </a:r>
            <a:r>
              <a:rPr lang="ru-RU" sz="1400" dirty="0" err="1" smtClean="0"/>
              <a:t>Siberia</a:t>
            </a:r>
            <a:r>
              <a:rPr lang="ru-RU" sz="1400" dirty="0" smtClean="0"/>
              <a:t> </a:t>
            </a:r>
            <a:r>
              <a:rPr lang="ru-RU" sz="1400" dirty="0" err="1" smtClean="0"/>
              <a:t>Red</a:t>
            </a:r>
            <a:r>
              <a:rPr lang="ru-RU" sz="1400" dirty="0" smtClean="0"/>
              <a:t>. </a:t>
            </a:r>
          </a:p>
          <a:p>
            <a:pPr>
              <a:lnSpc>
                <a:spcPct val="80000"/>
              </a:lnSpc>
            </a:pPr>
            <a:r>
              <a:rPr lang="ru-RU" sz="1400" dirty="0" smtClean="0"/>
              <a:t>Наш продукт не содержит табака, вместо него в состав входит очищенный на 98% никотин.</a:t>
            </a:r>
          </a:p>
        </p:txBody>
      </p:sp>
      <p:sp>
        <p:nvSpPr>
          <p:cNvPr id="25603" name="Прямоугольник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924800" cy="1066800"/>
          </a:xfrm>
          <a:solidFill>
            <a:srgbClr val="31A3D4"/>
          </a:solidFill>
          <a:ln w="12700" algn="ctr">
            <a:solidFill>
              <a:srgbClr val="41719C"/>
            </a:solidFill>
          </a:ln>
        </p:spPr>
        <p:txBody>
          <a:bodyPr/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Учат в интернете</a:t>
            </a:r>
          </a:p>
        </p:txBody>
      </p:sp>
      <p:pic>
        <p:nvPicPr>
          <p:cNvPr id="25604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7988" y="0"/>
            <a:ext cx="11160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9" descr="-_gnhmYUpEk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04800" y="1219200"/>
            <a:ext cx="4057650" cy="54102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GnMeNBbtaxE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484784"/>
            <a:ext cx="4355976" cy="1685218"/>
          </a:xfrm>
        </p:spPr>
      </p:pic>
      <p:pic>
        <p:nvPicPr>
          <p:cNvPr id="13" name="Содержимое 12" descr="mNcj--1X8ig.jpg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179512" y="4149080"/>
            <a:ext cx="4038600" cy="1580102"/>
          </a:xfrm>
        </p:spPr>
      </p:pic>
      <p:pic>
        <p:nvPicPr>
          <p:cNvPr id="12" name="Содержимое 11" descr="wFZhzBNd0gY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4716016" y="4149080"/>
            <a:ext cx="4038600" cy="1607868"/>
          </a:xfrm>
        </p:spPr>
      </p:pic>
      <p:sp>
        <p:nvSpPr>
          <p:cNvPr id="14" name="Прямоугольник 6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7956376" cy="1052736"/>
          </a:xfrm>
          <a:solidFill>
            <a:srgbClr val="31A3D4"/>
          </a:solidFill>
          <a:ln w="12700" algn="ctr">
            <a:solidFill>
              <a:srgbClr val="41719C"/>
            </a:solidFill>
          </a:ln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Маркетинговые ходы </a:t>
            </a:r>
          </a:p>
        </p:txBody>
      </p:sp>
      <p:pic>
        <p:nvPicPr>
          <p:cNvPr id="15" name="Рисунок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7988" y="0"/>
            <a:ext cx="11160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Содержимое 8" descr="Ia55Z4gbFqU.jpg"/>
          <p:cNvPicPr>
            <a:picLocks noGrp="1" noChangeAspect="1"/>
          </p:cNvPicPr>
          <p:nvPr>
            <p:ph sz="quarter" idx="1"/>
          </p:nvPr>
        </p:nvPicPr>
        <p:blipFill>
          <a:blip r:embed="rId6" cstate="print"/>
          <a:stretch>
            <a:fillRect/>
          </a:stretch>
        </p:blipFill>
        <p:spPr>
          <a:xfrm>
            <a:off x="179512" y="1484784"/>
            <a:ext cx="4525544" cy="172819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0" y="0"/>
            <a:ext cx="8229600" cy="1143000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400" b="1" u="sng" dirty="0" smtClean="0">
                <a:solidFill>
                  <a:schemeClr val="bg1"/>
                </a:solidFill>
                <a:latin typeface="Times New Roman" pitchFamily="18" charset="0"/>
              </a:rPr>
              <a:t>Манипуляция№2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Есть безопасные способы потребления никотина</a:t>
            </a:r>
            <a:endParaRPr lang="ru-RU" altLang="ru-RU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179512" y="1340768"/>
            <a:ext cx="4316288" cy="2016224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ru-RU" dirty="0" smtClean="0"/>
          </a:p>
          <a:p>
            <a:pPr>
              <a:buFontTx/>
              <a:buChar char="-"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Курение </a:t>
            </a:r>
            <a:r>
              <a:rPr lang="ru-RU" sz="2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(испарение-парение)</a:t>
            </a:r>
          </a:p>
          <a:p>
            <a:pPr>
              <a:buFontTx/>
              <a:buChar char="-"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Рассасывание (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снюс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>
              <a:buFontTx/>
              <a:buChar char="-"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Жевание</a:t>
            </a:r>
          </a:p>
          <a:p>
            <a:pPr>
              <a:buFontTx/>
              <a:buChar char="-"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Нюханье (</a:t>
            </a:r>
            <a:r>
              <a:rPr lang="ru-RU" sz="2200" b="1" dirty="0" err="1" smtClean="0">
                <a:latin typeface="Times New Roman" pitchFamily="18" charset="0"/>
                <a:cs typeface="Times New Roman" pitchFamily="18" charset="0"/>
              </a:rPr>
              <a:t>снаф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Содержимое 11" descr="shutterstock_1508819300-1.jpg"/>
          <p:cNvPicPr>
            <a:picLocks noGrp="1" noChangeAspect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268760"/>
            <a:ext cx="4038600" cy="2007184"/>
          </a:xfrm>
        </p:spPr>
      </p:pic>
      <p:sp>
        <p:nvSpPr>
          <p:cNvPr id="10" name="Содержимое 9"/>
          <p:cNvSpPr>
            <a:spLocks noGrp="1"/>
          </p:cNvSpPr>
          <p:nvPr>
            <p:ph sz="quarter" idx="3"/>
          </p:nvPr>
        </p:nvSpPr>
        <p:spPr>
          <a:xfrm>
            <a:off x="0" y="3717032"/>
            <a:ext cx="4644008" cy="240913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altLang="ru-RU" sz="2200" b="1" dirty="0" smtClean="0">
                <a:solidFill>
                  <a:srgbClr val="FF0000"/>
                </a:solidFill>
                <a:latin typeface="Times New Roman" pitchFamily="18" charset="0"/>
              </a:rPr>
              <a:t>     </a:t>
            </a:r>
            <a:r>
              <a:rPr lang="ru-RU" altLang="ru-RU" sz="2200" b="1" dirty="0" smtClean="0">
                <a:latin typeface="Times New Roman" pitchFamily="18" charset="0"/>
              </a:rPr>
              <a:t>При любом способе употребления никотина он попадает внутрь организма и оказывает негативное влияние на жизнедеятельность</a:t>
            </a:r>
          </a:p>
        </p:txBody>
      </p:sp>
      <p:pic>
        <p:nvPicPr>
          <p:cNvPr id="13" name="Содержимое 12" descr="2de5e8086295be34f434e71adffd7f1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3573016"/>
            <a:ext cx="3960440" cy="2621091"/>
          </a:xfrm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-1"/>
            <a:ext cx="1112368" cy="107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pg0027-vnutrennie-organyi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052736"/>
            <a:ext cx="4032448" cy="5678346"/>
          </a:xfrm>
        </p:spPr>
      </p:pic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283968" y="1196753"/>
            <a:ext cx="4402832" cy="2376264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-никотин попадает сразу в головной мозг минуя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защитные барьеры легких, крови, печени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-большие дозировки (известны смертельные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исходы)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-нарушение технологии производства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-содержали соли тяжелых металлов (свинец,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ртуть, кадмий, никель). Их особенность, что</a:t>
            </a:r>
          </a:p>
          <a:p>
            <a:pPr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они  остаются в организме на всю жизнь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956376" cy="1052736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400" b="1" dirty="0" err="1" smtClean="0">
                <a:solidFill>
                  <a:schemeClr val="bg1"/>
                </a:solidFill>
                <a:latin typeface="Times New Roman" pitchFamily="18" charset="0"/>
              </a:rPr>
              <a:t>Никотинсодержащие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  смеси очень опасны!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"/>
            <a:ext cx="1112368" cy="107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4077072"/>
            <a:ext cx="3888432" cy="2188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6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0"/>
            <a:ext cx="7924800" cy="1066800"/>
          </a:xfrm>
          <a:solidFill>
            <a:srgbClr val="31A3D4"/>
          </a:solidFill>
          <a:ln w="12700" algn="ctr">
            <a:solidFill>
              <a:srgbClr val="41719C"/>
            </a:solidFill>
          </a:ln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2019 год. Жевательный табак,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снюс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безтабачный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снюс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Результаты исследований предоставлены ФГБУ «Саратовская    МВЛ»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Содержимое 10" descr="общее.jpg"/>
          <p:cNvPicPr>
            <a:picLocks noGrp="1" noChangeAspect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1196752"/>
            <a:ext cx="3303588" cy="4535487"/>
          </a:xfrm>
        </p:spPr>
      </p:pic>
      <p:pic>
        <p:nvPicPr>
          <p:cNvPr id="26628" name="Содержимое 11" descr="сертификат 1 001.jpg"/>
          <p:cNvPicPr>
            <a:picLocks noGrp="1" noChangeAspect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27650" y="1268760"/>
            <a:ext cx="3816350" cy="5238750"/>
          </a:xfrm>
        </p:spPr>
      </p:pic>
      <p:pic>
        <p:nvPicPr>
          <p:cNvPr id="26631" name="Содержимое 8" descr="результат 3.jpg"/>
          <p:cNvPicPr>
            <a:picLocks noGrp="1" noChangeAspect="1"/>
          </p:cNvPicPr>
          <p:nvPr>
            <p:ph sz="quarter" idx="4294967295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179512" y="2905125"/>
            <a:ext cx="2879725" cy="3952875"/>
          </a:xfrm>
        </p:spPr>
      </p:pic>
      <p:pic>
        <p:nvPicPr>
          <p:cNvPr id="26630" name="Рисунок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7988" y="0"/>
            <a:ext cx="11160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Содержимое 12" descr="сертификат 1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059832" y="1124744"/>
            <a:ext cx="2832590" cy="38884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9a9b5bf8565d479335f1d5c334fb0538-800x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0" y="1556792"/>
            <a:ext cx="4427984" cy="3384376"/>
          </a:xfrm>
        </p:spPr>
      </p:pic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956376" cy="1052736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На всю оставшуюся жизнь очаг интоксикации!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8384" y="-1"/>
            <a:ext cx="1112368" cy="107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107504" y="1600200"/>
            <a:ext cx="468052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Никель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астма, нарушение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дыхательной системы, рак носа и легких</a:t>
            </a:r>
          </a:p>
          <a:p>
            <a:pPr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Ртуть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нарушение нервной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системы, почечная недостаточность</a:t>
            </a:r>
          </a:p>
          <a:p>
            <a:pPr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Свинец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– кровь, печень, почки</a:t>
            </a:r>
          </a:p>
          <a:p>
            <a:pPr>
              <a:buNone/>
            </a:pPr>
            <a:r>
              <a:rPr lang="ru-RU" sz="2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Кадмий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злокачественные образования, 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поражения легких, почек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7988" y="-30163"/>
            <a:ext cx="1116012" cy="107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956376" cy="1143000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Что с составом?</a:t>
            </a:r>
            <a:b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</a:br>
            <a:endParaRPr lang="ru-RU" altLang="ru-RU" sz="1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6" name="Содержимое 5" descr="sVQws47st1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844824"/>
            <a:ext cx="4264628" cy="3696768"/>
          </a:xfrm>
        </p:spPr>
      </p:pic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     Также в </a:t>
            </a:r>
            <a:r>
              <a:rPr lang="ru-RU" dirty="0" err="1" smtClean="0"/>
              <a:t>никотинсодержащей</a:t>
            </a:r>
            <a:r>
              <a:rPr lang="ru-RU" dirty="0" smtClean="0"/>
              <a:t> продукции были выявлены химические вещества, информация о наличии которых отсутствовала на этикетке, включая метаболиты растений, парфюмерные компоненты, препараты против чесоточных клещей, компоненты чистящих средств и освежителей воздуха и т.д., которые попадают в организм путем вдыхания образующегося в результате генерации пара, что является угрозой причинения вреда здоровью населения.</a:t>
            </a:r>
          </a:p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355976" y="5877272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https://rospotrebnadzor.ru/about/info/news/news_details.php?ELEMENT_ID=21183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0" y="0"/>
            <a:ext cx="7956376" cy="1052736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Формирование зависимости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-1"/>
            <a:ext cx="1112368" cy="107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Содержимое 15" descr="Головной_мозг_Васильев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107504" y="1340768"/>
            <a:ext cx="3419872" cy="2089328"/>
          </a:xfrm>
        </p:spPr>
      </p:pic>
      <p:pic>
        <p:nvPicPr>
          <p:cNvPr id="17" name="Содержимое 16" descr="92844679b37ebdb1ff0bb3e2375b5c65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3779912" y="1484784"/>
            <a:ext cx="1825948" cy="1825948"/>
          </a:xfrm>
        </p:spPr>
      </p:pic>
      <p:pic>
        <p:nvPicPr>
          <p:cNvPr id="19" name="Содержимое 18" descr="60474118.jpg"/>
          <p:cNvPicPr>
            <a:picLocks noGrp="1" noChangeAspect="1"/>
          </p:cNvPicPr>
          <p:nvPr>
            <p:ph sz="quarter" idx="3"/>
          </p:nvPr>
        </p:nvPicPr>
        <p:blipFill>
          <a:blip r:embed="rId5" cstate="print"/>
          <a:stretch>
            <a:fillRect/>
          </a:stretch>
        </p:blipFill>
        <p:spPr>
          <a:xfrm>
            <a:off x="5940152" y="1268760"/>
            <a:ext cx="2987824" cy="1997199"/>
          </a:xfrm>
        </p:spPr>
      </p:pic>
      <p:pic>
        <p:nvPicPr>
          <p:cNvPr id="20" name="Содержимое 19" descr="krest-na-mogile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2483768" y="3645024"/>
            <a:ext cx="4409238" cy="2880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956376" cy="1052736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  <a:miter lim="800000"/>
            <a:headEnd/>
            <a:tailEnd/>
          </a:ln>
        </p:spPr>
        <p:txBody>
          <a:bodyPr wrap="none" anchor="ctr">
            <a:normAutofit fontScale="90000"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400" b="1" u="sng" dirty="0" smtClean="0">
                <a:solidFill>
                  <a:schemeClr val="bg1"/>
                </a:solidFill>
                <a:latin typeface="Times New Roman" pitchFamily="18" charset="0"/>
              </a:rPr>
              <a:t>Манипуляция№3</a:t>
            </a:r>
            <a: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ru-RU" altLang="ru-RU" sz="24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Все негативные проявления дает табак при тлении, </a:t>
            </a:r>
            <a:b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никотин полезное вещество с плохой репутацией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0" name="Содержимое 9" descr="4cea-70194e-8d9b2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276872"/>
            <a:ext cx="4185959" cy="3312368"/>
          </a:xfrm>
        </p:spPr>
      </p:pic>
      <p:pic>
        <p:nvPicPr>
          <p:cNvPr id="14" name="Содержимое 13" descr="smoking.png"/>
          <p:cNvPicPr>
            <a:picLocks noGrp="1" noChangeAspect="1"/>
          </p:cNvPicPr>
          <p:nvPr>
            <p:ph sz="quarter" idx="3"/>
          </p:nvPr>
        </p:nvPicPr>
        <p:blipFill>
          <a:blip r:embed="rId3" cstate="print"/>
          <a:stretch>
            <a:fillRect/>
          </a:stretch>
        </p:blipFill>
        <p:spPr>
          <a:xfrm>
            <a:off x="4716016" y="4437112"/>
            <a:ext cx="3932719" cy="2187575"/>
          </a:xfrm>
        </p:spPr>
      </p:pic>
      <p:pic>
        <p:nvPicPr>
          <p:cNvPr id="6" name="Рисунок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7988" y="0"/>
            <a:ext cx="11160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Содержимое 15" descr="whole-leaf-tobacco.jpg"/>
          <p:cNvPicPr>
            <a:picLocks noGrp="1" noChangeAspect="1"/>
          </p:cNvPicPr>
          <p:nvPr>
            <p:ph sz="quarter" idx="2"/>
          </p:nvPr>
        </p:nvPicPr>
        <p:blipFill>
          <a:blip r:embed="rId5" cstate="print"/>
          <a:stretch>
            <a:fillRect/>
          </a:stretch>
        </p:blipFill>
        <p:spPr>
          <a:xfrm>
            <a:off x="4716015" y="1556792"/>
            <a:ext cx="3889405" cy="25922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196752"/>
            <a:ext cx="4038600" cy="2016224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  В минимальных дозах никотин не оказывает вредного воздействий на организм, а напротив, стимулирует его на более полноценную работу. В умеренных дозах он с успехом применяется для лечения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некоторых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заболеваний. Большие дозировки никотина вредны, но даже в таких дозах он оказывает значительно меньше вредоносного влияния на организм, чем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табакокурение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140968"/>
            <a:ext cx="4038600" cy="3456384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dirty="0" smtClean="0"/>
              <a:t>         Но вот </a:t>
            </a:r>
            <a:r>
              <a:rPr lang="ru-RU" b="1" dirty="0" smtClean="0"/>
              <a:t>никотин в определенных дозах </a:t>
            </a:r>
            <a:r>
              <a:rPr lang="ru-RU" dirty="0" smtClean="0"/>
              <a:t>оказывается исключительно полезен (или незаменим) для целей повышения производительности интеллектуальной деятельности, коррекции психофизиологического состояния, при депрессиях, физических нагрузках</a:t>
            </a:r>
            <a:r>
              <a:rPr lang="ru-RU" b="1" dirty="0" smtClean="0"/>
              <a:t>, для предупреждения развития шизофрении, болезни Паркинсона, Альцгеймера и т.п.</a:t>
            </a:r>
            <a:r>
              <a:rPr lang="ru-RU" dirty="0" smtClean="0"/>
              <a:t> Заядлые курильщики (находящиеся на стадии никотиновой зависимости) могли бы перейти хотя бы частично на бездымные способы употребления табака как, например, распространенные на юге жевательные шарики табачной смеси </a:t>
            </a:r>
            <a:r>
              <a:rPr lang="ru-RU" dirty="0" err="1" smtClean="0"/>
              <a:t>насвай</a:t>
            </a:r>
            <a:r>
              <a:rPr lang="ru-RU" dirty="0" smtClean="0"/>
              <a:t> или шведский жевательный табак </a:t>
            </a:r>
            <a:r>
              <a:rPr lang="ru-RU" dirty="0" err="1" smtClean="0"/>
              <a:t>снюс</a:t>
            </a:r>
            <a:r>
              <a:rPr lang="ru-RU" dirty="0" smtClean="0"/>
              <a:t> или нюхательный табак. Проведенные в Швеции исследования воздействия </a:t>
            </a:r>
            <a:r>
              <a:rPr lang="ru-RU" dirty="0" err="1" smtClean="0"/>
              <a:t>снюса</a:t>
            </a:r>
            <a:r>
              <a:rPr lang="ru-RU" dirty="0" smtClean="0"/>
              <a:t> на здоровье не просто показывают отсутствие вреда, а напротив вывод </a:t>
            </a:r>
            <a:r>
              <a:rPr lang="ru-RU" b="1" dirty="0" smtClean="0"/>
              <a:t>сделан скорее </a:t>
            </a:r>
            <a:r>
              <a:rPr lang="ru-RU" dirty="0" smtClean="0"/>
              <a:t>о положительном эффекте.</a:t>
            </a:r>
          </a:p>
          <a:p>
            <a:endParaRPr lang="ru-RU" dirty="0"/>
          </a:p>
        </p:txBody>
      </p:sp>
      <p:sp>
        <p:nvSpPr>
          <p:cNvPr id="7" name="Прямоугольник 6"/>
          <p:cNvSpPr txBox="1"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7956376" cy="1052736"/>
          </a:xfrm>
          <a:prstGeom prst="rect">
            <a:avLst/>
          </a:prstGeom>
          <a:solidFill>
            <a:srgbClr val="31A3D4"/>
          </a:solidFill>
          <a:ln w="12700" algn="ctr">
            <a:solidFill>
              <a:srgbClr val="41719C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defRPr/>
            </a:pP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Манипуляция№3 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Никотин: полезное лекарство с плохой репутацией.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Фейк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!!!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7988" y="0"/>
            <a:ext cx="11160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Содержимое 10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91941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12" name="Содержимое 6" descr="KxkzNj4XIJ4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292080" y="1124744"/>
            <a:ext cx="2564756" cy="556606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Содержимое 12" descr="9d0228711_4485827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755576" y="1196752"/>
            <a:ext cx="3312368" cy="2481265"/>
          </a:xfrm>
        </p:spPr>
      </p:pic>
      <p:pic>
        <p:nvPicPr>
          <p:cNvPr id="8" name="Содержимое 7" descr="V5kXLHXzzhMIZSsFTRo8UvkE6MQFEl7umJ1JdAp5.jpe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004047" y="1124744"/>
            <a:ext cx="3794915" cy="2520280"/>
          </a:xfrm>
        </p:spPr>
      </p:pic>
      <p:pic>
        <p:nvPicPr>
          <p:cNvPr id="9" name="Содержимое 8" descr="053_big.jpg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220072" y="3861048"/>
            <a:ext cx="3456384" cy="2841916"/>
          </a:xfrm>
        </p:spPr>
      </p:pic>
      <p:sp>
        <p:nvSpPr>
          <p:cNvPr id="10" name="Прямоугольник 6"/>
          <p:cNvSpPr txBox="1"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7956376" cy="1052736"/>
          </a:xfrm>
          <a:prstGeom prst="rect">
            <a:avLst/>
          </a:prstGeom>
          <a:solidFill>
            <a:srgbClr val="31A3D4"/>
          </a:solidFill>
          <a:ln w="12700" algn="ctr">
            <a:solidFill>
              <a:srgbClr val="41719C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0">
              <a:spcBef>
                <a:spcPct val="0"/>
              </a:spcBef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0"/>
              </a:spcBef>
              <a:defRPr/>
            </a:pP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Применение никотина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Рисунок 8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7988" y="0"/>
            <a:ext cx="1116012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Содержимое 13" descr="neonikotinoidy.png"/>
          <p:cNvPicPr>
            <a:picLocks noGrp="1" noChangeAspect="1"/>
          </p:cNvPicPr>
          <p:nvPr>
            <p:ph sz="quarter" idx="3"/>
          </p:nvPr>
        </p:nvPicPr>
        <p:blipFill>
          <a:blip r:embed="rId6" cstate="print"/>
          <a:stretch>
            <a:fillRect/>
          </a:stretch>
        </p:blipFill>
        <p:spPr>
          <a:xfrm>
            <a:off x="539552" y="4149080"/>
            <a:ext cx="3889022" cy="2187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3"/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8028384" cy="980728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</a:ln>
        </p:spPr>
        <p:txBody>
          <a:bodyPr anchor="ctr">
            <a:normAutofit/>
          </a:bodyPr>
          <a:lstStyle/>
          <a:p>
            <a:r>
              <a:rPr lang="ru-RU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Манипуляция№4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Электронные системы доставки никотина безопасны 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Содержимое 17" descr="detail_b9770a84a7623667adbe4299e3d554d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340768"/>
            <a:ext cx="7776864" cy="5184576"/>
          </a:xfrm>
        </p:spPr>
      </p:pic>
      <p:sp>
        <p:nvSpPr>
          <p:cNvPr id="12299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C754EFF-7A71-4F56-B442-BF54C2EE175A}" type="slidenum">
              <a:rPr lang="ru-RU" altLang="ru-RU" smtClean="0"/>
              <a:pPr/>
              <a:t>23</a:t>
            </a:fld>
            <a:endParaRPr lang="ru-RU" altLang="ru-RU" smtClean="0"/>
          </a:p>
        </p:txBody>
      </p:sp>
      <p:pic>
        <p:nvPicPr>
          <p:cNvPr id="12297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0"/>
            <a:ext cx="1039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06958" y="1187808"/>
            <a:ext cx="3136348" cy="2016224"/>
          </a:xfrm>
          <a:noFill/>
        </p:spPr>
      </p:pic>
      <p:pic>
        <p:nvPicPr>
          <p:cNvPr id="8" name="Picture 7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 cstate="print"/>
          <a:srcRect r="19547"/>
          <a:stretch/>
        </p:blipFill>
        <p:spPr>
          <a:xfrm>
            <a:off x="5900649" y="1197798"/>
            <a:ext cx="2919823" cy="2016224"/>
          </a:xfrm>
          <a:noFill/>
        </p:spPr>
      </p:pic>
      <p:pic>
        <p:nvPicPr>
          <p:cNvPr id="9" name="Содержимое 6" descr="iqos1519900745.jpg.pagespeed.ce.X6kqoAc4WV.jpg"/>
          <p:cNvPicPr>
            <a:picLocks noGrp="1" noChangeAspect="1"/>
          </p:cNvPicPr>
          <p:nvPr>
            <p:ph sz="quarter" idx="3"/>
          </p:nvPr>
        </p:nvPicPr>
        <p:blipFill rotWithShape="1">
          <a:blip r:embed="rId4" cstate="print"/>
          <a:srcRect l="6858" t="-1170" r="6285" b="1170"/>
          <a:stretch/>
        </p:blipFill>
        <p:spPr>
          <a:xfrm>
            <a:off x="506958" y="5053789"/>
            <a:ext cx="2736305" cy="1656184"/>
          </a:xfrm>
        </p:spPr>
      </p:pic>
      <p:pic>
        <p:nvPicPr>
          <p:cNvPr id="10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240640" y="1192067"/>
            <a:ext cx="2699792" cy="2058985"/>
          </a:xfrm>
          <a:noFill/>
        </p:spPr>
      </p:pic>
      <p:pic>
        <p:nvPicPr>
          <p:cNvPr id="11" name="Содержимое 6" descr="0049013a1c27b64a290c809335a9.jpe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3263251" y="3762605"/>
            <a:ext cx="2531368" cy="2470080"/>
          </a:xfrm>
          <a:prstGeom prst="rect">
            <a:avLst/>
          </a:prstGeom>
        </p:spPr>
      </p:pic>
      <p:pic>
        <p:nvPicPr>
          <p:cNvPr id="36866" name="Picture 2" descr="C:\Users\Admin\Desktop\Juul-2-300x3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00649" y="3375185"/>
            <a:ext cx="2857500" cy="2857500"/>
          </a:xfrm>
          <a:prstGeom prst="rect">
            <a:avLst/>
          </a:prstGeom>
          <a:noFill/>
        </p:spPr>
      </p:pic>
      <p:pic>
        <p:nvPicPr>
          <p:cNvPr id="36867" name="Picture 3" descr="C:\Users\Admin\Desktop\crop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9815" y="3246793"/>
            <a:ext cx="2714644" cy="1750852"/>
          </a:xfrm>
          <a:prstGeom prst="rect">
            <a:avLst/>
          </a:prstGeom>
          <a:noFill/>
        </p:spPr>
      </p:pic>
      <p:pic>
        <p:nvPicPr>
          <p:cNvPr id="14" name="Рисунок 1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100391" y="0"/>
            <a:ext cx="1040361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1" y="1"/>
            <a:ext cx="8028384" cy="1000108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8775">
              <a:buClr>
                <a:srgbClr val="000000"/>
              </a:buClr>
            </a:pPr>
            <a:r>
              <a:rPr lang="ru-RU" alt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Вейпы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alt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минифиты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электронные кальяны, системы нагревания табака (</a:t>
            </a:r>
            <a:r>
              <a:rPr lang="en-US" alt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glo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juul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iqos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altLang="ru-RU" sz="19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8874F7C-A3FB-4C0F-8017-9DA82FF78348}" type="slidenum">
              <a:rPr lang="ru-RU" altLang="ru-RU" smtClean="0"/>
              <a:pPr>
                <a:defRPr/>
              </a:pPr>
              <a:t>24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"/>
          <p:cNvSpPr txBox="1"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8028384" cy="1052736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</a:ln>
        </p:spPr>
        <p:txBody>
          <a:bodyPr anchor="ctr"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СНТ или ИНТ (нагревание табака) 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Система 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Glo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IQOS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1" y="0"/>
            <a:ext cx="1040361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Содержимое 6" descr="20191019_223759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51520" y="1412776"/>
            <a:ext cx="3816424" cy="2185988"/>
          </a:xfrm>
        </p:spPr>
      </p:pic>
      <p:pic>
        <p:nvPicPr>
          <p:cNvPr id="18" name="Содержимое 9" descr="Srovnani-IQOS-24-a-nove-generace-IQOS-3-v-cem-je-lepsi-a-vyplati-se-priplatit-za-novinku-I_22523.pn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323528" y="4077072"/>
            <a:ext cx="3753378" cy="2187575"/>
          </a:xfrm>
        </p:spPr>
      </p:pic>
      <p:pic>
        <p:nvPicPr>
          <p:cNvPr id="19" name="Содержимое 7" descr="maxresdefault.jpg"/>
          <p:cNvPicPr>
            <a:picLocks noGrp="1" noChangeAspect="1"/>
          </p:cNvPicPr>
          <p:nvPr>
            <p:ph sz="quarter" idx="2"/>
          </p:nvPr>
        </p:nvPicPr>
        <p:blipFill>
          <a:blip r:embed="rId5" cstate="print"/>
          <a:stretch>
            <a:fillRect/>
          </a:stretch>
        </p:blipFill>
        <p:spPr>
          <a:xfrm>
            <a:off x="4716016" y="1412776"/>
            <a:ext cx="4176464" cy="2185988"/>
          </a:xfrm>
        </p:spPr>
      </p:pic>
      <p:pic>
        <p:nvPicPr>
          <p:cNvPr id="22" name="Содержимое 8" descr="iqos_vnutri.jp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4572000" y="4077072"/>
            <a:ext cx="3888432" cy="2187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1.jpe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196752"/>
            <a:ext cx="1872208" cy="2557940"/>
          </a:xfrm>
        </p:spPr>
      </p:pic>
      <p:pic>
        <p:nvPicPr>
          <p:cNvPr id="12" name="Содержимое 11" descr="3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866707" y="1484784"/>
            <a:ext cx="3277293" cy="2185988"/>
          </a:xfrm>
        </p:spPr>
      </p:pic>
      <p:pic>
        <p:nvPicPr>
          <p:cNvPr id="13" name="Содержимое 12" descr="4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179512" y="4221088"/>
            <a:ext cx="2784310" cy="2088232"/>
          </a:xfrm>
        </p:spPr>
      </p:pic>
      <p:pic>
        <p:nvPicPr>
          <p:cNvPr id="14" name="Содержимое 13" descr="5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6804248" y="4149080"/>
            <a:ext cx="2187575" cy="2187575"/>
          </a:xfrm>
        </p:spPr>
      </p:pic>
      <p:sp>
        <p:nvSpPr>
          <p:cNvPr id="7" name="Rectangle 3"/>
          <p:cNvSpPr txBox="1"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8028384" cy="1052736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</a:ln>
        </p:spPr>
        <p:txBody>
          <a:bodyPr anchor="ctr"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ЭСДН, АСДН, ЭСДПН бокс моды, мех моды, </a:t>
            </a:r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POD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системы, одноразовые системы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00391" y="0"/>
            <a:ext cx="1040361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Юрий\Desktop\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4221088"/>
            <a:ext cx="3584398" cy="2016224"/>
          </a:xfrm>
          <a:prstGeom prst="rect">
            <a:avLst/>
          </a:prstGeom>
          <a:noFill/>
        </p:spPr>
      </p:pic>
      <p:pic>
        <p:nvPicPr>
          <p:cNvPr id="1027" name="Picture 3" descr="C:\Users\Юрий\Desktop\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267744" y="1700808"/>
            <a:ext cx="3364309" cy="180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8028384" cy="1052736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</a:ln>
        </p:spPr>
        <p:txBody>
          <a:bodyPr anchor="ctr"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ЭСДН, АСДН, ЭСДПН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0391" y="0"/>
            <a:ext cx="1040361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8" descr="ea7ed098f9_1000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5576" y="1130218"/>
            <a:ext cx="7200800" cy="553980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kupit-zhidkost-dlya-vejpa-opto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sp>
        <p:nvSpPr>
          <p:cNvPr id="4" name="Rectangle 3"/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8028384" cy="1052736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</a:ln>
        </p:spPr>
        <p:txBody>
          <a:bodyPr anchor="ctr"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Жидкости с никотином и без никотина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0391" y="0"/>
            <a:ext cx="1040361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3851920" y="1124744"/>
            <a:ext cx="5292080" cy="460851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Внимание на агрегатное состояние вещества!</a:t>
            </a:r>
            <a:endParaRPr lang="ru-RU" sz="2000" dirty="0" smtClean="0"/>
          </a:p>
          <a:p>
            <a:pPr>
              <a:buNone/>
            </a:pPr>
            <a:r>
              <a:rPr lang="ru-RU" sz="2000" dirty="0" smtClean="0"/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 нагревании до 187 и 290 градусов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образуется формальдегид.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«Формальдегид – это бесцветный газ с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острым запахом. Он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очень</a:t>
            </a:r>
            <a:r>
              <a:rPr lang="en-US" sz="1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токсичен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  оказывает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отрицательное влияние на органы дыхания,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вызывая парез дыхательных путей (остановку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дыхания), на кожный покров (ярко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выраженные дерматиты, экземы, язвы),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нервную систему (энцефалопатии), является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канцерогенным препаратом».</a:t>
            </a:r>
          </a:p>
          <a:p>
            <a:pPr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Спирали из никеля, хрома, запайка из свинца</a:t>
            </a:r>
          </a:p>
          <a:p>
            <a:pPr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427984" y="5805264"/>
            <a:ext cx="4608512" cy="79208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    </a:t>
            </a:r>
            <a:endParaRPr lang="ru-RU" sz="3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3"/>
          <p:cNvSpPr txBox="1"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8028384" cy="980728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</a:ln>
        </p:spPr>
        <p:txBody>
          <a:bodyPr anchor="ctr">
            <a:normAutofit/>
          </a:bodyPr>
          <a:lstStyle/>
          <a:p>
            <a:r>
              <a:rPr lang="ru-RU" sz="2400" b="1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Манипуляция №6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Жидкости без содержания никотина безопасны!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Фейк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0"/>
            <a:ext cx="1039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Содержимое 9" descr="как приготавливать жижи для вейпов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0" y="1124744"/>
            <a:ext cx="3744416" cy="3138784"/>
          </a:xfrm>
        </p:spPr>
      </p:pic>
      <p:pic>
        <p:nvPicPr>
          <p:cNvPr id="3074" name="Picture 2" descr="C:\Users\Юрий\Desktop\199032303_872202a5a88f74ff24cf59d9fdbd8588_800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4365104"/>
            <a:ext cx="2376264" cy="23762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0" y="0"/>
            <a:ext cx="7956376" cy="1052736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Формирование субкультуры (зависимости)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8384" y="-1"/>
            <a:ext cx="1112368" cy="107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Содержимое 12" descr="c5983df289f0a0eedee4e82dfd300008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0" y="1196752"/>
            <a:ext cx="1991298" cy="2185988"/>
          </a:xfrm>
        </p:spPr>
      </p:pic>
      <p:pic>
        <p:nvPicPr>
          <p:cNvPr id="14" name="Содержимое 13" descr="pod-vaping.jpg"/>
          <p:cNvPicPr>
            <a:picLocks noGrp="1" noChangeAspect="1"/>
          </p:cNvPicPr>
          <p:nvPr>
            <p:ph sz="quarter" idx="2"/>
          </p:nvPr>
        </p:nvPicPr>
        <p:blipFill>
          <a:blip r:embed="rId4" cstate="print"/>
          <a:stretch>
            <a:fillRect/>
          </a:stretch>
        </p:blipFill>
        <p:spPr>
          <a:xfrm>
            <a:off x="2339752" y="1196752"/>
            <a:ext cx="4023958" cy="2185988"/>
          </a:xfrm>
        </p:spPr>
      </p:pic>
      <p:pic>
        <p:nvPicPr>
          <p:cNvPr id="21" name="Содержимое 20" descr="Fu8Zmenthuvg7TEOXk_ezhrfoz_0oqc5Cvmon-UGj1ygx88g3lqd_LZOFqoAIzRPDl2h3xPz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6660232" y="1196752"/>
            <a:ext cx="2187575" cy="2187575"/>
          </a:xfrm>
        </p:spPr>
      </p:pic>
      <p:pic>
        <p:nvPicPr>
          <p:cNvPr id="18" name="Содержимое 17" descr="photo-1524653736724-8490ee06859d.jpg"/>
          <p:cNvPicPr>
            <a:picLocks noGrp="1" noChangeAspect="1"/>
          </p:cNvPicPr>
          <p:nvPr>
            <p:ph sz="quarter" idx="3"/>
          </p:nvPr>
        </p:nvPicPr>
        <p:blipFill>
          <a:blip r:embed="rId6" cstate="print"/>
          <a:stretch>
            <a:fillRect/>
          </a:stretch>
        </p:blipFill>
        <p:spPr>
          <a:xfrm>
            <a:off x="179512" y="3717032"/>
            <a:ext cx="4428491" cy="2952328"/>
          </a:xfrm>
        </p:spPr>
      </p:pic>
      <p:pic>
        <p:nvPicPr>
          <p:cNvPr id="1026" name="Picture 2" descr="C:\Users\Юрий\Desktop\MXwSqO1Q9YjTnxUvr7X-Kr3ruJomMjyFLXeVlzNvx8t552Xktmrvm6I5PnsxVPNFAt-LSc-02S9wtqqibcQMpnO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52120" y="3789040"/>
            <a:ext cx="2536452" cy="27665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3"/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8028384" cy="1052736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</a:ln>
        </p:spPr>
        <p:txBody>
          <a:bodyPr anchor="ctr"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Термическое разложение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1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101013" y="0"/>
            <a:ext cx="1039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d8mIu6ES2X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8373" y="1600200"/>
            <a:ext cx="3396254" cy="4525963"/>
          </a:xfrm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усиливают приобщение к ЭСДН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-чаще употребляются детьми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нежели взрослыми, среди ранее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некурящих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-обладают канцерогенными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свойствами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-играют важную роль в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формировании психической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составляющей зависимости</a:t>
            </a:r>
          </a:p>
          <a:p>
            <a:pPr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«ритуалы курения»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-подростки которые до этого не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курили, но экспериментировали с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ЭСДН, будут экспериментировать с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курением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2 раза чаще</a:t>
            </a:r>
          </a:p>
          <a:p>
            <a:endParaRPr lang="ru-RU" dirty="0"/>
          </a:p>
        </p:txBody>
      </p:sp>
      <p:sp>
        <p:nvSpPr>
          <p:cNvPr id="6" name="Rectangle 3"/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7956376" cy="980728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</a:ln>
        </p:spPr>
        <p:txBody>
          <a:bodyPr anchor="ctr"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Ароматические добавки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0"/>
            <a:ext cx="1039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8028384" cy="980728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</a:ln>
        </p:spPr>
        <p:txBody>
          <a:bodyPr anchor="ctr"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Задача сформировать рефлекс курильщика и сделать</a:t>
            </a:r>
            <a:b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комфортной и приятной первую затяжку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Глицерин 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3b88601c690613526962013a8e3c111f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301" y="2803857"/>
            <a:ext cx="4039985" cy="2693324"/>
          </a:xfrm>
        </p:spPr>
      </p:pic>
      <p:sp>
        <p:nvSpPr>
          <p:cNvPr id="9" name="Текст 8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Пропиленглиголь</a:t>
            </a:r>
            <a:endParaRPr lang="ru-RU" b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Врач\Desktop\swirling-blue-and-purple-smoke-of-vape_116124-260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5025" y="2804337"/>
            <a:ext cx="4041775" cy="2692364"/>
          </a:xfrm>
          <a:prstGeom prst="rect">
            <a:avLst/>
          </a:prstGeom>
          <a:noFill/>
        </p:spPr>
      </p:pic>
      <p:pic>
        <p:nvPicPr>
          <p:cNvPr id="6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0392" y="0"/>
            <a:ext cx="104043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slide-5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844824"/>
            <a:ext cx="4716016" cy="3532407"/>
          </a:xfrm>
        </p:spPr>
      </p:pic>
      <p:pic>
        <p:nvPicPr>
          <p:cNvPr id="12" name="Содержимое 4" descr="Medical_X-Ray_imaging_WFH07_nevit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32040" y="1844824"/>
            <a:ext cx="4038600" cy="4038600"/>
          </a:xfrm>
        </p:spPr>
      </p:pic>
      <p:sp>
        <p:nvSpPr>
          <p:cNvPr id="5" name="Rectangle 3"/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8028384" cy="1052736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</a:ln>
        </p:spPr>
        <p:txBody>
          <a:bodyPr anchor="ctr"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Поражаются структуры легочной системы, где происходит газообмен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0392" y="0"/>
            <a:ext cx="1040433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3HYgdmgOfLs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124744"/>
            <a:ext cx="2736304" cy="5382893"/>
          </a:xfrm>
        </p:spPr>
      </p:pic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3995936" y="1196752"/>
            <a:ext cx="4752528" cy="5544616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«EVALI»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расшифровывается как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e-cigarette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or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vaping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product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use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associated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lung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injury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— повреждение легких, связанное с употреблением электронных сигарет или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вейпа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Такое название болезни дал Центр по контролю и профилактике заболеваний США в 2019 году, после того как в стране был зафиксирован резкий всплеск заболеваний легких 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вейперов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Липоидная пневмония –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это воспалительная инфильтрация легких, развивающаяся вследствие вдыхания или эндогенного накопления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липидосодержащих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субстратов. 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3"/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7956376" cy="1052736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</a:ln>
        </p:spPr>
        <p:txBody>
          <a:bodyPr anchor="ctr">
            <a:norm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EVALI </a:t>
            </a:r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– болезнь </a:t>
            </a:r>
            <a:r>
              <a:rPr lang="ru-RU" sz="2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вейперов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-30163"/>
            <a:ext cx="1116012" cy="107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7956376" cy="1124744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</a:ln>
        </p:spPr>
        <p:txBody>
          <a:bodyPr anchor="ctr"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Проблема глицериновых окон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7988" y="-30163"/>
            <a:ext cx="1116012" cy="107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4005064"/>
            <a:ext cx="4480497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10" descr="e9ypDz8jJr8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323528" y="1268760"/>
            <a:ext cx="3672408" cy="5481154"/>
          </a:xfrm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/>
          <a:stretch>
            <a:fillRect/>
          </a:stretch>
        </p:blipFill>
        <p:spPr bwMode="auto">
          <a:xfrm>
            <a:off x="4283967" y="1268760"/>
            <a:ext cx="4478449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Врач\Desktop\Снимок.PN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8798095" cy="5257800"/>
          </a:xfrm>
          <a:prstGeom prst="rect">
            <a:avLst/>
          </a:prstGeom>
          <a:noFill/>
        </p:spPr>
      </p:pic>
      <p:sp>
        <p:nvSpPr>
          <p:cNvPr id="5" name="Прямоугольник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956376" cy="1052736"/>
          </a:xfrm>
          <a:solidFill>
            <a:srgbClr val="31A3D4"/>
          </a:solidFill>
          <a:ln w="12700" algn="ctr">
            <a:solidFill>
              <a:srgbClr val="41719C"/>
            </a:solidFill>
          </a:ln>
        </p:spPr>
        <p:txBody>
          <a:bodyPr/>
          <a:lstStyle/>
          <a:p>
            <a:pPr eaLnBrk="1" hangingPunct="1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Новая редакция ФЗ№15</a:t>
            </a:r>
          </a:p>
        </p:txBody>
      </p:sp>
      <p:pic>
        <p:nvPicPr>
          <p:cNvPr id="6" name="Рисунок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27988" y="-30163"/>
            <a:ext cx="1116012" cy="107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20230216_08053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268760"/>
            <a:ext cx="2323324" cy="2185988"/>
          </a:xfrm>
        </p:spPr>
      </p:pic>
      <p:pic>
        <p:nvPicPr>
          <p:cNvPr id="9" name="Содержимое 8" descr="20230216_080510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6372200" y="1268760"/>
            <a:ext cx="2274311" cy="2185988"/>
          </a:xfrm>
        </p:spPr>
      </p:pic>
      <p:pic>
        <p:nvPicPr>
          <p:cNvPr id="11" name="Содержимое 10" descr="OA4yYYJKilM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323528" y="3573016"/>
            <a:ext cx="2304256" cy="2984865"/>
          </a:xfrm>
        </p:spPr>
      </p:pic>
      <p:pic>
        <p:nvPicPr>
          <p:cNvPr id="13" name="Содержимое 12" descr="ZMyTWa_XZQs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6444208" y="3717032"/>
            <a:ext cx="2232248" cy="2939127"/>
          </a:xfrm>
        </p:spPr>
      </p:pic>
      <p:pic>
        <p:nvPicPr>
          <p:cNvPr id="1027" name="Picture 3" descr="C:\Users\Юрий\Desktop\BBdYaeCh-rI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2132856"/>
            <a:ext cx="2543999" cy="3212976"/>
          </a:xfrm>
          <a:prstGeom prst="rect">
            <a:avLst/>
          </a:prstGeom>
          <a:noFill/>
        </p:spPr>
      </p:pic>
      <p:sp>
        <p:nvSpPr>
          <p:cNvPr id="15" name="Прямоугольник 6"/>
          <p:cNvSpPr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7884368" cy="980728"/>
          </a:xfrm>
          <a:solidFill>
            <a:srgbClr val="31A3D4"/>
          </a:solidFill>
          <a:ln w="12700" algn="ctr">
            <a:solidFill>
              <a:srgbClr val="41719C"/>
            </a:solidFill>
          </a:ln>
        </p:spPr>
        <p:txBody>
          <a:bodyPr/>
          <a:lstStyle/>
          <a:p>
            <a:pPr eaLnBrk="1" hangingPunct="1"/>
            <a:r>
              <a:rPr lang="ru-RU" sz="24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Как????</a:t>
            </a:r>
            <a:endParaRPr lang="ru-RU" sz="2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8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27988" y="-30163"/>
            <a:ext cx="1116012" cy="107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1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1340768"/>
            <a:ext cx="3584110" cy="5149195"/>
          </a:xfrm>
        </p:spPr>
      </p:pic>
      <p:pic>
        <p:nvPicPr>
          <p:cNvPr id="6" name="Содержимое 5" descr="1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860032" y="1412776"/>
            <a:ext cx="3549927" cy="5025776"/>
          </a:xfrm>
        </p:spPr>
      </p:pic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884368" cy="1052736"/>
          </a:xfrm>
          <a:solidFill>
            <a:srgbClr val="31A3D4"/>
          </a:solidFill>
          <a:ln w="12600" cap="sq">
            <a:solidFill>
              <a:srgbClr val="89A4A7"/>
            </a:solidFill>
          </a:ln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Результаты проекта «Включай голову». Методические материалы. Источники информации.</a:t>
            </a: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5" y="0"/>
            <a:ext cx="1112368" cy="107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Grp="1" noChangeArrowheads="1"/>
          </p:cNvSpPr>
          <p:nvPr>
            <p:ph type="title" sz="quarter"/>
          </p:nvPr>
        </p:nvSpPr>
        <p:spPr>
          <a:xfrm>
            <a:off x="0" y="0"/>
            <a:ext cx="8028384" cy="1052736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</a:ln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58775">
              <a:buClr>
                <a:srgbClr val="000000"/>
              </a:buClr>
              <a:buFont typeface="Times New Roman" pitchFamily="18" charset="0"/>
              <a:buNone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Социально ответственный бизнес, экспертное сообщество</a:t>
            </a:r>
            <a:b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Череповец, Вологодская область</a:t>
            </a:r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03640" y="0"/>
            <a:ext cx="1040360" cy="10058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Содержимое 24" descr="3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395536" y="1268760"/>
            <a:ext cx="3667414" cy="2445420"/>
          </a:xfrm>
        </p:spPr>
      </p:pic>
      <p:pic>
        <p:nvPicPr>
          <p:cNvPr id="11" name="Содержимое 10" descr="1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467544" y="3933056"/>
            <a:ext cx="3600400" cy="2400266"/>
          </a:xfrm>
        </p:spPr>
      </p:pic>
      <p:pic>
        <p:nvPicPr>
          <p:cNvPr id="9" name="Содержимое 13" descr="phosagro.pn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5220072" y="3933056"/>
            <a:ext cx="2987383" cy="2442740"/>
          </a:xfrm>
        </p:spPr>
      </p:pic>
      <p:pic>
        <p:nvPicPr>
          <p:cNvPr id="12" name="Содержимое 17" descr="Csoi2E9jDAs.jpg"/>
          <p:cNvPicPr>
            <a:picLocks noGrp="1" noChangeAspect="1"/>
          </p:cNvPicPr>
          <p:nvPr>
            <p:ph sz="quarter" idx="2"/>
          </p:nvPr>
        </p:nvPicPr>
        <p:blipFill>
          <a:blip r:embed="rId6" cstate="print"/>
          <a:stretch>
            <a:fillRect/>
          </a:stretch>
        </p:blipFill>
        <p:spPr>
          <a:xfrm>
            <a:off x="5004048" y="1268760"/>
            <a:ext cx="3335588" cy="25037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d8mIu6ES2X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78373" y="1600200"/>
            <a:ext cx="3396254" cy="4525963"/>
          </a:xfrm>
        </p:spPr>
      </p:pic>
      <p:sp>
        <p:nvSpPr>
          <p:cNvPr id="8" name="Содержимое 7"/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 усиливают приобщение к ЭСДН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-чаще употребляются детьми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нежели взрослыми, среди ранее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некурящих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-обладают канцерогенными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свойствами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-играют важную роль в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формировании психической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составляющей зависимости</a:t>
            </a:r>
          </a:p>
          <a:p>
            <a:pPr>
              <a:buNone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«ритуалы курения»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-подростки которые до этого не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курили, но экспериментировали с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ЭСДН, будут экспериментировать с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курением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в 2 раза чаще</a:t>
            </a:r>
          </a:p>
          <a:p>
            <a:endParaRPr lang="ru-RU" dirty="0"/>
          </a:p>
        </p:txBody>
      </p:sp>
      <p:sp>
        <p:nvSpPr>
          <p:cNvPr id="6" name="Rectangle 3"/>
          <p:cNvSpPr txBox="1">
            <a:spLocks noGrp="1" noChangeArrowheads="1"/>
          </p:cNvSpPr>
          <p:nvPr>
            <p:ph type="title"/>
          </p:nvPr>
        </p:nvSpPr>
        <p:spPr>
          <a:xfrm>
            <a:off x="0" y="0"/>
            <a:ext cx="7956376" cy="980728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</a:ln>
        </p:spPr>
        <p:txBody>
          <a:bodyPr anchor="ctr">
            <a:norm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Ароматические добавки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01013" y="0"/>
            <a:ext cx="1039812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ъект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eaLnBrk="1" hangingPunct="1">
              <a:buFontTx/>
              <a:buNone/>
            </a:pPr>
            <a:r>
              <a:rPr lang="ru-RU" sz="2000" dirty="0" smtClean="0">
                <a:latin typeface="Times New Roman" pitchFamily="18" charset="0"/>
              </a:rPr>
              <a:t>     </a:t>
            </a:r>
            <a:r>
              <a:rPr lang="ru-RU" sz="2000" b="1" dirty="0" smtClean="0">
                <a:latin typeface="Times New Roman" pitchFamily="18" charset="0"/>
              </a:rPr>
              <a:t>Контакты:</a:t>
            </a:r>
            <a:r>
              <a:rPr lang="ru-RU" sz="2000" dirty="0" smtClean="0">
                <a:latin typeface="Times New Roman" pitchFamily="18" charset="0"/>
              </a:rPr>
              <a:t> Автономная некоммерческая организация «Центр информационной безопасности в сети Интернет «Защита»»</a:t>
            </a:r>
          </a:p>
          <a:p>
            <a:pPr eaLnBrk="1" hangingPunct="1">
              <a:buFontTx/>
              <a:buNone/>
            </a:pPr>
            <a:r>
              <a:rPr lang="ru-RU" sz="2000" dirty="0" smtClean="0">
                <a:latin typeface="Times New Roman" pitchFamily="18" charset="0"/>
              </a:rPr>
              <a:t>     Вологодская область, г.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</a:rPr>
              <a:t>Череповец, ул. Олимпийская, д.77, оф.120</a:t>
            </a:r>
          </a:p>
          <a:p>
            <a:pPr eaLnBrk="1" hangingPunct="1">
              <a:buFontTx/>
              <a:buNone/>
            </a:pPr>
            <a:r>
              <a:rPr lang="ru-RU" sz="2000" dirty="0" smtClean="0">
                <a:latin typeface="Times New Roman" pitchFamily="18" charset="0"/>
              </a:rPr>
              <a:t>     </a:t>
            </a:r>
            <a:r>
              <a:rPr lang="en-US" sz="2000" dirty="0" smtClean="0">
                <a:latin typeface="Times New Roman" pitchFamily="18" charset="0"/>
              </a:rPr>
              <a:t>E-MAIL</a:t>
            </a:r>
            <a:r>
              <a:rPr lang="ru-RU" sz="2000" dirty="0" smtClean="0">
                <a:latin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</a:rPr>
              <a:t> </a:t>
            </a:r>
            <a:r>
              <a:rPr lang="en-US" sz="2000" b="1" dirty="0" smtClean="0">
                <a:latin typeface="Times New Roman" pitchFamily="18" charset="0"/>
              </a:rPr>
              <a:t>afanas1358@mail.ru</a:t>
            </a:r>
          </a:p>
          <a:p>
            <a:pPr eaLnBrk="1" hangingPunct="1">
              <a:buFontTx/>
              <a:buNone/>
            </a:pPr>
            <a:r>
              <a:rPr lang="ru-RU" sz="2000" dirty="0" smtClean="0">
                <a:latin typeface="Times New Roman" pitchFamily="18" charset="0"/>
              </a:rPr>
              <a:t>     Группа ВК: Профилактика зависимых форм поведения </a:t>
            </a:r>
            <a:r>
              <a:rPr lang="ru-RU" sz="2000" b="1" dirty="0" smtClean="0">
                <a:latin typeface="Times New Roman" pitchFamily="18" charset="0"/>
              </a:rPr>
              <a:t>(</a:t>
            </a:r>
            <a:r>
              <a:rPr lang="en-US" sz="2000" b="1" dirty="0" smtClean="0">
                <a:latin typeface="Times New Roman" pitchFamily="18" charset="0"/>
              </a:rPr>
              <a:t>vk.com/nxz_35</a:t>
            </a:r>
            <a:r>
              <a:rPr lang="ru-RU" sz="2000" b="1" dirty="0" smtClean="0">
                <a:latin typeface="Times New Roman" pitchFamily="18" charset="0"/>
              </a:rPr>
              <a:t>)</a:t>
            </a:r>
          </a:p>
          <a:p>
            <a:pPr eaLnBrk="1" hangingPunct="1">
              <a:buFontTx/>
              <a:buNone/>
            </a:pPr>
            <a:r>
              <a:rPr lang="ru-RU" sz="2000" b="1" dirty="0" smtClean="0">
                <a:latin typeface="Times New Roman" pitchFamily="18" charset="0"/>
              </a:rPr>
              <a:t>     </a:t>
            </a:r>
            <a:r>
              <a:rPr lang="ru-RU" sz="2000" dirty="0" smtClean="0">
                <a:latin typeface="Times New Roman" pitchFamily="18" charset="0"/>
              </a:rPr>
              <a:t>Сайт организации </a:t>
            </a:r>
            <a:r>
              <a:rPr lang="en-US" sz="2000" b="1" dirty="0" smtClean="0">
                <a:latin typeface="Times New Roman" pitchFamily="18" charset="0"/>
              </a:rPr>
              <a:t>NXZ35.ru</a:t>
            </a:r>
            <a:endParaRPr lang="ru-RU" sz="2000" b="1" dirty="0" smtClean="0">
              <a:latin typeface="Times New Roman" pitchFamily="18" charset="0"/>
            </a:endParaRPr>
          </a:p>
          <a:p>
            <a:pPr eaLnBrk="1" hangingPunct="1">
              <a:buFontTx/>
              <a:buNone/>
            </a:pPr>
            <a:endParaRPr lang="en-US" sz="2000" b="1" dirty="0" smtClean="0">
              <a:latin typeface="Times New Roman" pitchFamily="18" charset="0"/>
            </a:endParaRPr>
          </a:p>
          <a:p>
            <a:pPr eaLnBrk="1" hangingPunct="1"/>
            <a:endParaRPr lang="ru-RU" sz="1800" dirty="0" smtClean="0">
              <a:latin typeface="Times New Roman" pitchFamily="18" charset="0"/>
            </a:endParaRPr>
          </a:p>
        </p:txBody>
      </p:sp>
      <p:sp>
        <p:nvSpPr>
          <p:cNvPr id="70659" name="Прямоугольник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325563"/>
          </a:xfrm>
          <a:solidFill>
            <a:srgbClr val="31A3D4"/>
          </a:solidFill>
          <a:ln w="12701">
            <a:solidFill>
              <a:srgbClr val="41719C"/>
            </a:solidFill>
          </a:ln>
        </p:spPr>
        <p:txBody>
          <a:bodyPr/>
          <a:lstStyle/>
          <a:p>
            <a:pPr defTabSz="828675" eaLnBrk="1" hangingPunct="1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Спасибо за внимание!!!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600200"/>
            <a:ext cx="4608512" cy="4525963"/>
          </a:xfrm>
        </p:spPr>
        <p:txBody>
          <a:bodyPr>
            <a:normAutofit/>
          </a:bodyPr>
          <a:lstStyle/>
          <a:p>
            <a:pPr marL="533400" indent="-533400" eaLnBrk="1" hangingPunct="1">
              <a:buFontTx/>
              <a:buAutoNum type="arabicPeriod"/>
            </a:pPr>
            <a:r>
              <a:rPr lang="ru-RU" sz="2400" dirty="0" smtClean="0">
                <a:latin typeface="Times New Roman" pitchFamily="18" charset="0"/>
              </a:rPr>
              <a:t>Нарушение страха «первого вдоха»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400" dirty="0" smtClean="0">
                <a:latin typeface="Times New Roman" pitchFamily="18" charset="0"/>
              </a:rPr>
              <a:t>Имитация акта курения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400" dirty="0" smtClean="0">
                <a:latin typeface="Times New Roman" pitchFamily="18" charset="0"/>
              </a:rPr>
              <a:t>Принадлежность к субкультуре</a:t>
            </a:r>
          </a:p>
          <a:p>
            <a:pPr marL="533400" indent="-533400" eaLnBrk="1" hangingPunct="1">
              <a:buFontTx/>
              <a:buAutoNum type="arabicPeriod"/>
            </a:pPr>
            <a:r>
              <a:rPr lang="ru-RU" sz="2400" dirty="0" smtClean="0">
                <a:latin typeface="Times New Roman" pitchFamily="18" charset="0"/>
              </a:rPr>
              <a:t>Эксперименты (</a:t>
            </a:r>
            <a:r>
              <a:rPr lang="ru-RU" sz="2400" dirty="0" err="1" smtClean="0">
                <a:latin typeface="Times New Roman" pitchFamily="18" charset="0"/>
              </a:rPr>
              <a:t>самозамесы</a:t>
            </a:r>
            <a:r>
              <a:rPr lang="ru-RU" sz="2400" dirty="0" smtClean="0">
                <a:latin typeface="Times New Roman" pitchFamily="18" charset="0"/>
              </a:rPr>
              <a:t>)</a:t>
            </a:r>
          </a:p>
          <a:p>
            <a:pPr marL="533400" indent="-533400" eaLnBrk="1" hangingPunct="1">
              <a:buFontTx/>
              <a:buAutoNum type="arabicPeriod"/>
            </a:pPr>
            <a:endParaRPr lang="ru-RU" sz="2400" dirty="0" smtClean="0">
              <a:latin typeface="Times New Roman" pitchFamily="18" charset="0"/>
            </a:endParaRPr>
          </a:p>
        </p:txBody>
      </p:sp>
      <p:pic>
        <p:nvPicPr>
          <p:cNvPr id="17412" name="Рисунок 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7988" y="-30163"/>
            <a:ext cx="1116012" cy="107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220072" y="1628800"/>
            <a:ext cx="3629025" cy="3486150"/>
          </a:xfrm>
          <a:noFill/>
        </p:spPr>
      </p:pic>
      <p:sp>
        <p:nvSpPr>
          <p:cNvPr id="6" name="Rectangle 4"/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0" y="0"/>
            <a:ext cx="7956376" cy="1052736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Психология входа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0" y="0"/>
            <a:ext cx="7956376" cy="1052736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Современное поколение – бережно относится </a:t>
            </a:r>
            <a:b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к здоровью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3" name="Содержимое 12" descr="7514f06d9db572a5240bc305c21e2383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107504" y="1412776"/>
            <a:ext cx="4320480" cy="2160240"/>
          </a:xfrm>
        </p:spPr>
      </p:pic>
      <p:pic>
        <p:nvPicPr>
          <p:cNvPr id="14" name="Содержимое 13" descr="nBkSUhL2hFIimcm0Lr6BosSyyJ2gp8TrlnTclb7P73OHezeOWXiSxTZt4slI-BHBsdWR_G-JLsV0=kPX0_adbkDoxMUSneJEqfg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4716016" y="1412776"/>
            <a:ext cx="4038600" cy="2134400"/>
          </a:xfrm>
        </p:spPr>
      </p:pic>
      <p:pic>
        <p:nvPicPr>
          <p:cNvPr id="15" name="Содержимое 14" descr="c3RhdGljLnZsLnJ1L25ld3MvMTU0MDE3NDIwOTM0OV9kZWZhdWx0P19faWQ9MTEzNzMz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467544" y="3933056"/>
            <a:ext cx="3456384" cy="2397630"/>
          </a:xfrm>
        </p:spPr>
      </p:pic>
      <p:pic>
        <p:nvPicPr>
          <p:cNvPr id="8" name="Рисунок 1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28384" y="-1"/>
            <a:ext cx="1112368" cy="107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Содержимое 17" descr="1614092936-53bc1.jpeg"/>
          <p:cNvPicPr>
            <a:picLocks noGrp="1" noChangeAspect="1"/>
          </p:cNvPicPr>
          <p:nvPr>
            <p:ph sz="quarter" idx="4"/>
          </p:nvPr>
        </p:nvPicPr>
        <p:blipFill>
          <a:blip r:embed="rId6" cstate="print"/>
          <a:stretch>
            <a:fillRect/>
          </a:stretch>
        </p:blipFill>
        <p:spPr>
          <a:xfrm>
            <a:off x="4788024" y="4005064"/>
            <a:ext cx="3889022" cy="21875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7884368" cy="1124744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400" b="1" dirty="0" err="1" smtClean="0">
                <a:solidFill>
                  <a:schemeClr val="bg1"/>
                </a:solidFill>
                <a:latin typeface="Times New Roman" pitchFamily="18" charset="0"/>
              </a:rPr>
              <a:t>Фейки</a:t>
            </a: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 и манипуляции в интернет пространстве 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5" name="Текст 14"/>
          <p:cNvSpPr>
            <a:spLocks noGrp="1"/>
          </p:cNvSpPr>
          <p:nvPr>
            <p:ph type="body" idx="1"/>
          </p:nvPr>
        </p:nvSpPr>
        <p:spPr>
          <a:xfrm>
            <a:off x="323528" y="1340768"/>
            <a:ext cx="4173860" cy="936104"/>
          </a:xfrm>
        </p:spPr>
        <p:txBody>
          <a:bodyPr>
            <a:normAutofit fontScale="55000" lnSpcReduction="20000"/>
          </a:bodyPr>
          <a:lstStyle/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Фейк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 (англ. </a:t>
            </a:r>
            <a:r>
              <a:rPr lang="ru-RU" b="0" dirty="0" err="1" smtClean="0">
                <a:latin typeface="Times New Roman" pitchFamily="18" charset="0"/>
                <a:cs typeface="Times New Roman" pitchFamily="18" charset="0"/>
              </a:rPr>
              <a:t>fake</a:t>
            </a:r>
            <a:r>
              <a:rPr lang="ru-RU" b="0" dirty="0" smtClean="0">
                <a:latin typeface="Times New Roman" pitchFamily="18" charset="0"/>
                <a:cs typeface="Times New Roman" pitchFamily="18" charset="0"/>
              </a:rPr>
              <a:t> — подделка, фальшивка, обман, мошенничество) — что-либо ложное, недостоверное, сфальсифицированное, выдаваемое за действительное, реальное, достоверное с целью ввести в заблуждение. 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Содержимое 12" descr="689-bca2c881a9010a13e0c1ed0c644cc8cb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16" name="Текст 15"/>
          <p:cNvSpPr>
            <a:spLocks noGrp="1"/>
          </p:cNvSpPr>
          <p:nvPr>
            <p:ph type="body" sz="quarter" idx="3"/>
          </p:nvPr>
        </p:nvSpPr>
        <p:spPr>
          <a:xfrm>
            <a:off x="4645025" y="1412776"/>
            <a:ext cx="4391471" cy="936104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>
                <a:latin typeface="Times New Roman" pitchFamily="18" charset="0"/>
              </a:rPr>
              <a:t>Манипуляция</a:t>
            </a:r>
            <a:r>
              <a:rPr lang="ru-RU" b="0" dirty="0" smtClean="0">
                <a:latin typeface="Times New Roman" pitchFamily="18" charset="0"/>
              </a:rPr>
              <a:t> – побуждение другого человека к переживанию определенных состояний, изменения отношения к чему либо, принятий решения и выполнения действий, необходимых для достижения своих собственных целей.</a:t>
            </a:r>
            <a:endParaRPr lang="ru-RU" b="0" dirty="0"/>
          </a:p>
        </p:txBody>
      </p:sp>
      <p:pic>
        <p:nvPicPr>
          <p:cNvPr id="14" name="Picture 7" descr="21OjfIeLMWM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645025" y="2534989"/>
            <a:ext cx="4041775" cy="3231059"/>
          </a:xfrm>
          <a:noFill/>
        </p:spPr>
      </p:pic>
      <p:pic>
        <p:nvPicPr>
          <p:cNvPr id="10" name="Рисунок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-1"/>
            <a:ext cx="1112368" cy="107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0" y="0"/>
            <a:ext cx="7956376" cy="1052736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pPr eaLnBrk="0" hangingPunct="0"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ru-RU" altLang="ru-RU" sz="2400" b="1" u="sng" dirty="0" smtClean="0">
                <a:solidFill>
                  <a:schemeClr val="bg1"/>
                </a:solidFill>
                <a:latin typeface="Times New Roman" pitchFamily="18" charset="0"/>
              </a:rPr>
              <a:t>Манипуляция№1 </a:t>
            </a:r>
            <a:br>
              <a:rPr lang="ru-RU" altLang="ru-RU" sz="2400" b="1" u="sng" dirty="0" smtClean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Табак или никотин?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7" name="Содержимое 6" descr="tabak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196752"/>
            <a:ext cx="3482143" cy="2520280"/>
          </a:xfrm>
        </p:spPr>
      </p:pic>
      <p:pic>
        <p:nvPicPr>
          <p:cNvPr id="8" name="Содержимое 9" descr="4cea-70194e-8d9b29.jpg"/>
          <p:cNvPicPr>
            <a:picLocks noGrp="1" noChangeAspect="1"/>
          </p:cNvPicPr>
          <p:nvPr>
            <p:ph sz="quarter" idx="2"/>
          </p:nvPr>
        </p:nvPicPr>
        <p:blipFill>
          <a:blip r:embed="rId3" cstate="print"/>
          <a:stretch>
            <a:fillRect/>
          </a:stretch>
        </p:blipFill>
        <p:spPr>
          <a:xfrm>
            <a:off x="5004048" y="1196752"/>
            <a:ext cx="3256977" cy="2577260"/>
          </a:xfrm>
        </p:spPr>
      </p:pic>
      <p:pic>
        <p:nvPicPr>
          <p:cNvPr id="13" name="Содержимое 12" descr="1930 No smoking (2).jpg"/>
          <p:cNvPicPr>
            <a:picLocks noGrp="1" noChangeAspect="1"/>
          </p:cNvPicPr>
          <p:nvPr>
            <p:ph sz="quarter" idx="3"/>
          </p:nvPr>
        </p:nvPicPr>
        <p:blipFill>
          <a:blip r:embed="rId4" cstate="print"/>
          <a:stretch>
            <a:fillRect/>
          </a:stretch>
        </p:blipFill>
        <p:spPr>
          <a:xfrm>
            <a:off x="683568" y="4005064"/>
            <a:ext cx="3384376" cy="2462133"/>
          </a:xfrm>
        </p:spPr>
      </p:pic>
      <p:pic>
        <p:nvPicPr>
          <p:cNvPr id="14" name="Содержимое 13" descr="11-scaled.jpg"/>
          <p:cNvPicPr>
            <a:picLocks noGrp="1" noChangeAspect="1"/>
          </p:cNvPicPr>
          <p:nvPr>
            <p:ph sz="quarter" idx="4"/>
          </p:nvPr>
        </p:nvPicPr>
        <p:blipFill>
          <a:blip r:embed="rId5" cstate="print"/>
          <a:stretch>
            <a:fillRect/>
          </a:stretch>
        </p:blipFill>
        <p:spPr>
          <a:xfrm>
            <a:off x="4932040" y="4005064"/>
            <a:ext cx="3312368" cy="2389821"/>
          </a:xfrm>
        </p:spPr>
      </p:pic>
      <p:pic>
        <p:nvPicPr>
          <p:cNvPr id="10" name="Рисунок 8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7988" y="-30163"/>
            <a:ext cx="1116012" cy="107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Содержимое 13" descr="wqsgOdfgEto.jpg"/>
          <p:cNvPicPr>
            <a:picLocks noGrp="1" noChangeAspect="1"/>
          </p:cNvPicPr>
          <p:nvPr>
            <p:ph sz="quarter" idx="3"/>
          </p:nvPr>
        </p:nvPicPr>
        <p:blipFill>
          <a:blip r:embed="rId2" cstate="print"/>
          <a:stretch>
            <a:fillRect/>
          </a:stretch>
        </p:blipFill>
        <p:spPr>
          <a:xfrm>
            <a:off x="1187624" y="3645024"/>
            <a:ext cx="2214245" cy="2952328"/>
          </a:xfrm>
        </p:spPr>
      </p:pic>
      <p:pic>
        <p:nvPicPr>
          <p:cNvPr id="17" name="Содержимое 16" descr="Z6CDvlRMoqg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4788024" y="3861048"/>
            <a:ext cx="3744416" cy="2808312"/>
          </a:xfrm>
        </p:spPr>
      </p:pic>
      <p:pic>
        <p:nvPicPr>
          <p:cNvPr id="12" name="Содержимое 12" descr="13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611560" y="1196752"/>
            <a:ext cx="3613970" cy="2304256"/>
          </a:xfrm>
        </p:spPr>
      </p:pic>
      <p:pic>
        <p:nvPicPr>
          <p:cNvPr id="13" name="Содержимое 13" descr="133.jpg"/>
          <p:cNvPicPr>
            <a:picLocks noGrp="1" noChangeAspect="1"/>
          </p:cNvPicPr>
          <p:nvPr>
            <p:ph sz="quarter" idx="2"/>
          </p:nvPr>
        </p:nvPicPr>
        <p:blipFill>
          <a:blip r:embed="rId5" cstate="print"/>
          <a:stretch>
            <a:fillRect/>
          </a:stretch>
        </p:blipFill>
        <p:spPr>
          <a:xfrm>
            <a:off x="4788024" y="1196752"/>
            <a:ext cx="3824414" cy="2376264"/>
          </a:xfrm>
        </p:spPr>
      </p:pic>
      <p:sp>
        <p:nvSpPr>
          <p:cNvPr id="15" name="Rectangle 4"/>
          <p:cNvSpPr>
            <a:spLocks noGrp="1" noChangeArrowheads="1"/>
          </p:cNvSpPr>
          <p:nvPr>
            <p:ph type="title" sz="quarter"/>
          </p:nvPr>
        </p:nvSpPr>
        <p:spPr bwMode="auto">
          <a:xfrm>
            <a:off x="0" y="0"/>
            <a:ext cx="7884368" cy="1052736"/>
          </a:xfrm>
          <a:prstGeom prst="rect">
            <a:avLst/>
          </a:prstGeom>
          <a:solidFill>
            <a:srgbClr val="31A3D4"/>
          </a:solidFill>
          <a:ln w="12600" cap="sq">
            <a:solidFill>
              <a:srgbClr val="89A4A7"/>
            </a:solidFill>
            <a:miter lim="800000"/>
            <a:headEnd/>
            <a:tailEnd/>
          </a:ln>
        </p:spPr>
        <p:txBody>
          <a:bodyPr wrap="none" anchor="ctr">
            <a:normAutofit/>
          </a:bodyPr>
          <a:lstStyle/>
          <a:p>
            <a:pPr eaLnBrk="0" hangingPunct="0">
              <a:buClr>
                <a:srgbClr val="000000"/>
              </a:buClr>
              <a:buSzPct val="100000"/>
            </a:pPr>
            <a:r>
              <a:rPr lang="ru-RU" altLang="ru-RU" sz="2400" b="1" dirty="0" smtClean="0">
                <a:solidFill>
                  <a:schemeClr val="bg1"/>
                </a:solidFill>
                <a:latin typeface="Times New Roman" pitchFamily="18" charset="0"/>
              </a:rPr>
              <a:t>Правильный посыл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6" name="Рисунок 1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28384" y="-1"/>
            <a:ext cx="1112368" cy="1075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1226</Words>
  <Application>Microsoft Office PowerPoint</Application>
  <PresentationFormat>Экран (4:3)</PresentationFormat>
  <Paragraphs>166</Paragraphs>
  <Slides>40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Слайд 1</vt:lpstr>
      <vt:lpstr>Формирование зависимости</vt:lpstr>
      <vt:lpstr>Формирование субкультуры (зависимости)</vt:lpstr>
      <vt:lpstr>Ароматические добавки</vt:lpstr>
      <vt:lpstr>Психология входа</vt:lpstr>
      <vt:lpstr>Современное поколение – бережно относится  к здоровью</vt:lpstr>
      <vt:lpstr>Фейки и манипуляции в интернет пространстве  </vt:lpstr>
      <vt:lpstr>Манипуляция№1  Табак или никотин?</vt:lpstr>
      <vt:lpstr>Правильный посыл</vt:lpstr>
      <vt:lpstr>Федеральный закон "Об охране здоровья граждан от воздействия окружающего  табачного дыма и последствий потребления табака" от 23.02.2013 N 15-ФЗ</vt:lpstr>
      <vt:lpstr>Такое возможно?</vt:lpstr>
      <vt:lpstr>Бестабачная никотинсодержащая смесь или пак, пэк, жвачка, варенье, зубочистки, конфеты (снюсы)</vt:lpstr>
      <vt:lpstr> Учат в интернете</vt:lpstr>
      <vt:lpstr>Маркетинговые ходы </vt:lpstr>
      <vt:lpstr>Манипуляция№2 Есть безопасные способы потребления никотина</vt:lpstr>
      <vt:lpstr>Никотинсодержащие  смеси очень опасны!</vt:lpstr>
      <vt:lpstr> 2019 год. Жевательный табак, снюс, безтабачный снюс.  Результаты исследований предоставлены ФГБУ «Саратовская    МВЛ»</vt:lpstr>
      <vt:lpstr>На всю оставшуюся жизнь очаг интоксикации!</vt:lpstr>
      <vt:lpstr>Что с составом? </vt:lpstr>
      <vt:lpstr>Манипуляция№3 Все негативные проявления дает табак при тлении,  никотин полезное вещество с плохой репутацией</vt:lpstr>
      <vt:lpstr>  Манипуляция№3    Никотин: полезное лекарство с плохой репутацией. Фейк!!!   </vt:lpstr>
      <vt:lpstr>  Применение никотина   </vt:lpstr>
      <vt:lpstr>Манипуляция№4 Электронные системы доставки никотина безопасны </vt:lpstr>
      <vt:lpstr>Слайд 24</vt:lpstr>
      <vt:lpstr>СНТ или ИНТ (нагревание табака)  Система  Glo и  IQOS</vt:lpstr>
      <vt:lpstr>ЭСДН, АСДН, ЭСДПН бокс моды, мех моды, POD системы, одноразовые системы</vt:lpstr>
      <vt:lpstr>ЭСДН, АСДН, ЭСДПН</vt:lpstr>
      <vt:lpstr>Жидкости с никотином и без никотина</vt:lpstr>
      <vt:lpstr>Манипуляция №6 Жидкости без содержания никотина безопасны! Фейк</vt:lpstr>
      <vt:lpstr>Термическое разложение</vt:lpstr>
      <vt:lpstr>Ароматические добавки</vt:lpstr>
      <vt:lpstr>Задача сформировать рефлекс курильщика и сделать комфортной и приятной первую затяжку</vt:lpstr>
      <vt:lpstr>Поражаются структуры легочной системы, где происходит газообмен</vt:lpstr>
      <vt:lpstr>EVALI – болезнь вейперов</vt:lpstr>
      <vt:lpstr>Проблема глицериновых окон</vt:lpstr>
      <vt:lpstr> Новая редакция ФЗ№15</vt:lpstr>
      <vt:lpstr>Как????</vt:lpstr>
      <vt:lpstr>Результаты проекта «Включай голову». Методические материалы. Источники информации.</vt:lpstr>
      <vt:lpstr>Социально ответственный бизнес, экспертное сообщество Череповец, Вологодская область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Юрий</dc:creator>
  <cp:lastModifiedBy>1</cp:lastModifiedBy>
  <cp:revision>119</cp:revision>
  <dcterms:created xsi:type="dcterms:W3CDTF">2023-01-23T07:04:37Z</dcterms:created>
  <dcterms:modified xsi:type="dcterms:W3CDTF">2023-04-27T13:58:34Z</dcterms:modified>
</cp:coreProperties>
</file>